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8769DB6-BB35-4E42-B7DB-7D53570851E7}">
  <a:tblStyle styleId="{18769DB6-BB35-4E42-B7DB-7D53570851E7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4DD026D0-C64F-4478-9670-757F8665943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>
              <a:solidFill>
                <a:srgbClr val="80808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E22B3435-7C05-4F2E-85C2-290E61902829}" styleName="Table_2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45B0E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>
              <a:solidFill>
                <a:srgbClr val="45B0E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>
              <a:solidFill>
                <a:srgbClr val="45B0E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>
              <a:solidFill>
                <a:srgbClr val="45B0E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>
              <a:solidFill>
                <a:srgbClr val="45B0E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>
              <a:solidFill>
                <a:srgbClr val="45B0E1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E53287A8-240D-4E80-87BA-913BC7932227}" styleName="Table_3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B92C42A2-D4BB-4E98-BC9A-966265A5A531}" styleName="Table_4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7BD71B92-8A8E-4ED5-BB07-498D97D787D9}" styleName="Table_5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12700">
              <a:solidFill>
                <a:srgbClr val="44B3E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rgbClr val="44B3E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rgbClr val="44B3E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rgbClr val="44B3E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rgbClr val="44B3E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rgbClr val="44B3E1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80" Type="http://schemas.openxmlformats.org/officeDocument/2006/relationships/slide" Target="slides/slide74.xml"/><Relationship Id="rId81" Type="http://schemas.openxmlformats.org/officeDocument/2006/relationships/slide" Target="slides/slide7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73" Type="http://schemas.openxmlformats.org/officeDocument/2006/relationships/slide" Target="slides/slide67.xml"/><Relationship Id="rId72" Type="http://schemas.openxmlformats.org/officeDocument/2006/relationships/slide" Target="slides/slide66.xml"/><Relationship Id="rId31" Type="http://schemas.openxmlformats.org/officeDocument/2006/relationships/slide" Target="slides/slide25.xml"/><Relationship Id="rId75" Type="http://schemas.openxmlformats.org/officeDocument/2006/relationships/slide" Target="slides/slide69.xml"/><Relationship Id="rId30" Type="http://schemas.openxmlformats.org/officeDocument/2006/relationships/slide" Target="slides/slide24.xml"/><Relationship Id="rId74" Type="http://schemas.openxmlformats.org/officeDocument/2006/relationships/slide" Target="slides/slide68.xml"/><Relationship Id="rId33" Type="http://schemas.openxmlformats.org/officeDocument/2006/relationships/slide" Target="slides/slide27.xml"/><Relationship Id="rId77" Type="http://schemas.openxmlformats.org/officeDocument/2006/relationships/slide" Target="slides/slide71.xml"/><Relationship Id="rId32" Type="http://schemas.openxmlformats.org/officeDocument/2006/relationships/slide" Target="slides/slide26.xml"/><Relationship Id="rId76" Type="http://schemas.openxmlformats.org/officeDocument/2006/relationships/slide" Target="slides/slide70.xml"/><Relationship Id="rId35" Type="http://schemas.openxmlformats.org/officeDocument/2006/relationships/slide" Target="slides/slide29.xml"/><Relationship Id="rId79" Type="http://schemas.openxmlformats.org/officeDocument/2006/relationships/slide" Target="slides/slide73.xml"/><Relationship Id="rId34" Type="http://schemas.openxmlformats.org/officeDocument/2006/relationships/slide" Target="slides/slide28.xml"/><Relationship Id="rId78" Type="http://schemas.openxmlformats.org/officeDocument/2006/relationships/slide" Target="slides/slide72.xml"/><Relationship Id="rId71" Type="http://schemas.openxmlformats.org/officeDocument/2006/relationships/slide" Target="slides/slide65.xml"/><Relationship Id="rId70" Type="http://schemas.openxmlformats.org/officeDocument/2006/relationships/slide" Target="slides/slide64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schemas.openxmlformats.org/officeDocument/2006/relationships/slide" Target="slides/slide56.xml"/><Relationship Id="rId61" Type="http://schemas.openxmlformats.org/officeDocument/2006/relationships/slide" Target="slides/slide55.xml"/><Relationship Id="rId20" Type="http://schemas.openxmlformats.org/officeDocument/2006/relationships/slide" Target="slides/slide14.xml"/><Relationship Id="rId64" Type="http://schemas.openxmlformats.org/officeDocument/2006/relationships/slide" Target="slides/slide58.xml"/><Relationship Id="rId63" Type="http://schemas.openxmlformats.org/officeDocument/2006/relationships/slide" Target="slides/slide57.xml"/><Relationship Id="rId22" Type="http://schemas.openxmlformats.org/officeDocument/2006/relationships/slide" Target="slides/slide16.xml"/><Relationship Id="rId66" Type="http://schemas.openxmlformats.org/officeDocument/2006/relationships/slide" Target="slides/slide60.xml"/><Relationship Id="rId21" Type="http://schemas.openxmlformats.org/officeDocument/2006/relationships/slide" Target="slides/slide15.xml"/><Relationship Id="rId65" Type="http://schemas.openxmlformats.org/officeDocument/2006/relationships/slide" Target="slides/slide59.xml"/><Relationship Id="rId24" Type="http://schemas.openxmlformats.org/officeDocument/2006/relationships/slide" Target="slides/slide18.xml"/><Relationship Id="rId68" Type="http://schemas.openxmlformats.org/officeDocument/2006/relationships/slide" Target="slides/slide62.xml"/><Relationship Id="rId23" Type="http://schemas.openxmlformats.org/officeDocument/2006/relationships/slide" Target="slides/slide17.xml"/><Relationship Id="rId67" Type="http://schemas.openxmlformats.org/officeDocument/2006/relationships/slide" Target="slides/slide61.xml"/><Relationship Id="rId60" Type="http://schemas.openxmlformats.org/officeDocument/2006/relationships/slide" Target="slides/slide54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69" Type="http://schemas.openxmlformats.org/officeDocument/2006/relationships/slide" Target="slides/slide63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Member Introductions…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370a4cefd5_0_1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370a4cefd5_0_1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3370a4cefd5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3370a4cefd5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370a4cefd5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370a4cefd5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3414e6a9e4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33414e6a9e4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33414e6a9e4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33414e6a9e4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3414e6a9e4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3414e6a9e4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3414e6a9e4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3414e6a9e4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3414e6a9e4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3414e6a9e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3755ac8ca7_5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3755ac8ca7_5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3414e6a9e4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3414e6a9e4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338bed497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338bed497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d92d8502cf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d92d8502cf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3414e6a9e4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33414e6a9e4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2d92d8502c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2d92d8502c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3414e6a9e4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3414e6a9e4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2d92d8502c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2d92d8502c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335165b1be1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335165b1be1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335165b1be1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335165b1be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35165b1be1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35165b1be1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2d92d8502cf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2d92d8502cf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3414e6a9e4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33414e6a9e4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338bed4976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338bed4976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g335165b1be1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g335165b1be1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35165b1be1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35165b1be1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Both chosen to be the same </a:t>
            </a:r>
            <a:r>
              <a:rPr lang="en"/>
              <a:t>component to maintain consistency</a:t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335165b1be1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335165b1be1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3414e6a9e4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3414e6a9e4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35165b1be1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35165b1be1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g335165b1be1_0_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" name="Google Shape;342;g335165b1be1_0_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3414e6a9e4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3414e6a9e4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335165b1be1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335165b1be1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3755ac8ca7_4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3755ac8ca7_4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370a4cefd5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3370a4cefd5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338bed4976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338bed4976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370a4cefd5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3370a4cefd5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3370a4cefd5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3370a4cefd5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Minimizes cost by decreasing the amount of boards needed to be purchased. Same components just put on separate pre-assembled boards (major increase in cost).</a:t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370a4cefd5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3370a4cefd5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335165b1be1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335165b1be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3414e6a9e4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3414e6a9e4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g33414e6a9e4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" name="Google Shape;414;g33414e6a9e4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g335165b1be1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1" name="Google Shape;421;g335165b1be1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335165b1be1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335165b1be1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370a4cefd5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370a4cefd5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g3370a4cefd5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" name="Google Shape;443;g3370a4cefd5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338bed4976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338bed4976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370a4cefd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370a4cefd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370a4cefd5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370a4cefd5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370a4cefd5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3370a4cefd5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28072d1ae8_3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328072d1ae8_3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g328072d1ae8_3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3" name="Google Shape;483;g328072d1ae8_3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2d87883198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2d87883198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2d94231d39d_1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2d94231d39d_1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35165b1be1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35165b1be1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3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g2d96019a8ba_3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5" name="Google Shape;515;g2d96019a8ba_3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2d96019a8ba_3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1" name="Google Shape;521;g2d96019a8ba_3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3414e6a9e4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3414e6a9e4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2d96019a8ba_3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2d96019a8ba_3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3755ac8ca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7" name="Google Shape;537;g33755ac8ca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g328072d1ae8_3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3" name="Google Shape;543;g328072d1ae8_3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32988d826e9_5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32988d826e9_5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g335165b1be1_0_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8" name="Google Shape;558;g335165b1be1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328072d1ae8_3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328072d1ae8_3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328072d1ae8_3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328072d1ae8_3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35165b1be1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335165b1be1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335165b1be1_0_2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335165b1be1_0_2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335165b1be1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335165b1be1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3414e6a9e4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3414e6a9e4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32b33db1f97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32b33db1f97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335165b1be1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335165b1be1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g32b33db1f9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9" name="Google Shape;619;g32b33db1f9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g335165b1be1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7" name="Google Shape;627;g335165b1be1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2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Google Shape;633;g335165b1be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" name="Google Shape;634;g335165b1be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335165b1be1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335165b1be1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d93b2fd404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d93b2fd404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28072d1ae8_3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28072d1ae8_3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2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Google Shape;16;p2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1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1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11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11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11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11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6" name="Google Shape;76;p11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1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1" name="Google Shape;21;p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6" name="Google Shape;26;p3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4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0" name="Google Shape;30;p4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4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4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4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4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5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2" name="Google Shape;4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5" name="Google Shape;45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8" name="Google Shape;48;p7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8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8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8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8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8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8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7" name="Google Shape;57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9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61" name="Google Shape;61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9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9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dk2"/>
                </a:solidFill>
              </a:defRPr>
            </a:lvl1pPr>
            <a:lvl2pPr lvl="1">
              <a:buNone/>
              <a:defRPr>
                <a:solidFill>
                  <a:schemeClr val="dk2"/>
                </a:solidFill>
              </a:defRPr>
            </a:lvl2pPr>
            <a:lvl3pPr lvl="2">
              <a:buNone/>
              <a:defRPr>
                <a:solidFill>
                  <a:schemeClr val="dk2"/>
                </a:solidFill>
              </a:defRPr>
            </a:lvl3pPr>
            <a:lvl4pPr lvl="3">
              <a:buNone/>
              <a:defRPr>
                <a:solidFill>
                  <a:schemeClr val="dk2"/>
                </a:solidFill>
              </a:defRPr>
            </a:lvl4pPr>
            <a:lvl5pPr lvl="4">
              <a:buNone/>
              <a:defRPr>
                <a:solidFill>
                  <a:schemeClr val="dk2"/>
                </a:solidFill>
              </a:defRPr>
            </a:lvl5pPr>
            <a:lvl6pPr lvl="5">
              <a:buNone/>
              <a:defRPr>
                <a:solidFill>
                  <a:schemeClr val="dk2"/>
                </a:solidFill>
              </a:defRPr>
            </a:lvl6pPr>
            <a:lvl7pPr lvl="6">
              <a:buNone/>
              <a:defRPr>
                <a:solidFill>
                  <a:schemeClr val="dk2"/>
                </a:solidFill>
              </a:defRPr>
            </a:lvl7pPr>
            <a:lvl8pPr lvl="7">
              <a:buNone/>
              <a:defRPr>
                <a:solidFill>
                  <a:schemeClr val="dk2"/>
                </a:solidFill>
              </a:defRPr>
            </a:lvl8pPr>
            <a:lvl9pPr lvl="8">
              <a:buNone/>
              <a:defRPr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sz="3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6.png"/><Relationship Id="rId5" Type="http://schemas.openxmlformats.org/officeDocument/2006/relationships/image" Target="../media/image3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0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11.png"/><Relationship Id="rId4" Type="http://schemas.openxmlformats.org/officeDocument/2006/relationships/image" Target="../media/image2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5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://drive.google.com/file/d/1bVzCSIvxZXv3fh0T5AfUKI-J24XzrI0I/view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9.xml"/><Relationship Id="rId3" Type="http://schemas.openxmlformats.org/officeDocument/2006/relationships/hyperlink" Target="http://drive.google.com/file/d/16IHntHAXuwx-1HG1gl_XgYvoLVri9BYV/view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0.xml"/><Relationship Id="rId3" Type="http://schemas.openxmlformats.org/officeDocument/2006/relationships/hyperlink" Target="http://drive.google.com/file/d/1w1zByWDJz5ViMuhajkFucJ-O6ppiYOSV/view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1.xml"/><Relationship Id="rId3" Type="http://schemas.openxmlformats.org/officeDocument/2006/relationships/hyperlink" Target="http://drive.google.com/file/d/1tXb0PpoeeOcAlGfKZuXrVRQqya2511m2/view" TargetMode="External"/><Relationship Id="rId4" Type="http://schemas.openxmlformats.org/officeDocument/2006/relationships/image" Target="../media/image7.png"/><Relationship Id="rId5" Type="http://schemas.openxmlformats.org/officeDocument/2006/relationships/image" Target="../media/image6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14.png"/><Relationship Id="rId4" Type="http://schemas.openxmlformats.org/officeDocument/2006/relationships/image" Target="../media/image3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15.png"/><Relationship Id="rId4" Type="http://schemas.openxmlformats.org/officeDocument/2006/relationships/image" Target="../media/image9.png"/><Relationship Id="rId5" Type="http://schemas.openxmlformats.org/officeDocument/2006/relationships/image" Target="../media/image3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1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1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25.png"/><Relationship Id="rId4" Type="http://schemas.openxmlformats.org/officeDocument/2006/relationships/image" Target="../media/image24.png"/><Relationship Id="rId5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3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5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18.png"/><Relationship Id="rId4" Type="http://schemas.openxmlformats.org/officeDocument/2006/relationships/image" Target="../media/image5.pn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19.png"/><Relationship Id="rId4" Type="http://schemas.openxmlformats.org/officeDocument/2006/relationships/image" Target="../media/image5.png"/><Relationship Id="rId5" Type="http://schemas.openxmlformats.org/officeDocument/2006/relationships/image" Target="../media/image23.pn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29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8.png"/><Relationship Id="rId4" Type="http://schemas.openxmlformats.org/officeDocument/2006/relationships/image" Target="../media/image2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4.png"/><Relationship Id="rId4" Type="http://schemas.openxmlformats.org/officeDocument/2006/relationships/image" Target="../media/image20.png"/><Relationship Id="rId5" Type="http://schemas.openxmlformats.org/officeDocument/2006/relationships/image" Target="../media/image13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4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21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213825" y="2045850"/>
            <a:ext cx="8745900" cy="685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50"/>
              <a:t>Swarm </a:t>
            </a:r>
            <a:r>
              <a:rPr b="1" lang="en" sz="3550"/>
              <a:t>Operations</a:t>
            </a:r>
            <a:r>
              <a:rPr b="1" lang="en" sz="3550"/>
              <a:t> and Autonomous Rescue</a:t>
            </a:r>
            <a:endParaRPr b="1" sz="3550"/>
          </a:p>
        </p:txBody>
      </p:sp>
      <p:sp>
        <p:nvSpPr>
          <p:cNvPr id="86" name="Google Shape;86;p13"/>
          <p:cNvSpPr txBox="1"/>
          <p:nvPr/>
        </p:nvSpPr>
        <p:spPr>
          <a:xfrm>
            <a:off x="1407900" y="4049325"/>
            <a:ext cx="6328200" cy="90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Sponsored by Lockheed Martin </a:t>
            </a:r>
            <a:endParaRPr sz="24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13"/>
          <p:cNvSpPr txBox="1"/>
          <p:nvPr/>
        </p:nvSpPr>
        <p:spPr>
          <a:xfrm>
            <a:off x="2544775" y="841850"/>
            <a:ext cx="4016400" cy="158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S.O.A.R.</a:t>
            </a:r>
            <a:endParaRPr sz="60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1831975" y="2731075"/>
            <a:ext cx="5442000" cy="16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Critical Design Review</a:t>
            </a:r>
            <a:endParaRPr b="1" sz="24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Presented by Group 22</a:t>
            </a:r>
            <a:endParaRPr sz="2400">
              <a:solidFill>
                <a:schemeClr val="dk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2"/>
          <p:cNvSpPr txBox="1"/>
          <p:nvPr>
            <p:ph type="title"/>
          </p:nvPr>
        </p:nvSpPr>
        <p:spPr>
          <a:xfrm>
            <a:off x="311713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Drone Sensor Package Configuration</a:t>
            </a:r>
            <a:endParaRPr/>
          </a:p>
        </p:txBody>
      </p:sp>
      <p:graphicFrame>
        <p:nvGraphicFramePr>
          <p:cNvPr id="165" name="Google Shape;165;p22"/>
          <p:cNvGraphicFramePr/>
          <p:nvPr/>
        </p:nvGraphicFramePr>
        <p:xfrm>
          <a:off x="1257400" y="1459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1273650"/>
                <a:gridCol w="1319700"/>
                <a:gridCol w="1319700"/>
                <a:gridCol w="1319700"/>
                <a:gridCol w="1396425"/>
              </a:tblGrid>
              <a:tr h="5148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</a:rPr>
                        <a:t>Sensor</a:t>
                      </a:r>
                      <a:endParaRPr b="1" sz="11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</a:rPr>
                        <a:t>Drone 1</a:t>
                      </a:r>
                      <a:endParaRPr b="1" sz="11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</a:rPr>
                        <a:t>Drone 2</a:t>
                      </a:r>
                      <a:endParaRPr b="1" sz="11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</a:rPr>
                        <a:t>Drone 3</a:t>
                      </a:r>
                      <a:endParaRPr b="1" sz="11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100">
                          <a:solidFill>
                            <a:srgbClr val="FFFFFF"/>
                          </a:solidFill>
                        </a:rPr>
                        <a:t>Drone 4</a:t>
                      </a:r>
                      <a:endParaRPr b="1" sz="1100">
                        <a:solidFill>
                          <a:srgbClr val="FFFFFF"/>
                        </a:solidFill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570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LiDAR</a:t>
                      </a:r>
                      <a:endParaRPr/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570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EO Camera</a:t>
                      </a:r>
                      <a:endParaRPr/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</a:t>
                      </a:r>
                      <a:endParaRPr/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701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IR Camera</a:t>
                      </a:r>
                      <a:endParaRPr/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No</a:t>
                      </a:r>
                      <a:endParaRPr/>
                    </a:p>
                  </a:txBody>
                  <a:tcPr marT="91425" marB="91425" marR="91425" marL="91425"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Yes</a:t>
                      </a:r>
                      <a:endParaRPr/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166" name="Google Shape;166;p22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</a:t>
            </a:r>
            <a:endParaRPr/>
          </a:p>
        </p:txBody>
      </p:sp>
      <p:sp>
        <p:nvSpPr>
          <p:cNvPr id="172" name="Google Shape;172;p2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Technology Selection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Product Selection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/>
          <p:nvPr>
            <p:ph type="title"/>
          </p:nvPr>
        </p:nvSpPr>
        <p:spPr>
          <a:xfrm>
            <a:off x="311688" y="2115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IMU Technology Selection</a:t>
            </a:r>
            <a:endParaRPr/>
          </a:p>
        </p:txBody>
      </p:sp>
      <p:graphicFrame>
        <p:nvGraphicFramePr>
          <p:cNvPr id="178" name="Google Shape;178;p24"/>
          <p:cNvGraphicFramePr/>
          <p:nvPr/>
        </p:nvGraphicFramePr>
        <p:xfrm>
          <a:off x="47600" y="976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172000"/>
                <a:gridCol w="780050"/>
                <a:gridCol w="785800"/>
              </a:tblGrid>
              <a:tr h="38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MEMS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Quartz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8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Precision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8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Accuracy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Range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8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Environmental Robustness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617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Multi direction of Acceleration capable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58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Size of the package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79" name="Google Shape;179;p24"/>
          <p:cNvGraphicFramePr/>
          <p:nvPr/>
        </p:nvGraphicFramePr>
        <p:xfrm>
          <a:off x="2956075" y="976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654150"/>
                <a:gridCol w="794100"/>
                <a:gridCol w="761375"/>
              </a:tblGrid>
              <a:tr h="45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MEMS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RLG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45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Precision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691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Accuracy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Range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5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33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Size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719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Environmental Robustness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80" name="Google Shape;180;p24"/>
          <p:cNvGraphicFramePr/>
          <p:nvPr/>
        </p:nvGraphicFramePr>
        <p:xfrm>
          <a:off x="6336300" y="976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132100"/>
                <a:gridCol w="810950"/>
                <a:gridCol w="770775"/>
              </a:tblGrid>
              <a:tr h="361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MEMS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Fluxgate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33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Size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337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52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Orientation Accuracy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2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Orientation Precision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52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Measurement Range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5298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Environmental Robustness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1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sp>
        <p:nvSpPr>
          <p:cNvPr id="181" name="Google Shape;181;p24"/>
          <p:cNvSpPr txBox="1"/>
          <p:nvPr/>
        </p:nvSpPr>
        <p:spPr>
          <a:xfrm>
            <a:off x="47650" y="468800"/>
            <a:ext cx="27378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Accelerometers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2" name="Google Shape;182;p24"/>
          <p:cNvSpPr txBox="1"/>
          <p:nvPr/>
        </p:nvSpPr>
        <p:spPr>
          <a:xfrm>
            <a:off x="3179963" y="468788"/>
            <a:ext cx="27378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Gyroscope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6312300" y="468800"/>
            <a:ext cx="2737800" cy="4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Magnetometer</a:t>
            </a:r>
            <a:endParaRPr sz="18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4" name="Google Shape;184;p24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/>
          <p:nvPr>
            <p:ph type="title"/>
          </p:nvPr>
        </p:nvSpPr>
        <p:spPr>
          <a:xfrm>
            <a:off x="377975" y="785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IMU Product Selection</a:t>
            </a:r>
            <a:endParaRPr/>
          </a:p>
        </p:txBody>
      </p:sp>
      <p:graphicFrame>
        <p:nvGraphicFramePr>
          <p:cNvPr id="190" name="Google Shape;190;p25"/>
          <p:cNvGraphicFramePr/>
          <p:nvPr/>
        </p:nvGraphicFramePr>
        <p:xfrm>
          <a:off x="1803400" y="701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308100"/>
                <a:gridCol w="1470025"/>
                <a:gridCol w="1508125"/>
                <a:gridCol w="1250950"/>
              </a:tblGrid>
              <a:tr h="307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ICM-20948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BNO055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ISM330BXTR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Data Resolution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16 bit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16 bit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16 bit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6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Output Data 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1.1ksps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100sps accelerometer and gyroscope, 20 sps magnetometer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3.84ksps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Package Type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QFN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LGA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LGA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6794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Sensors Available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Accelerometer, Gyroscope, Magnetometer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Accelerometer, Gyroscope, Magnetometer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Accelerometer, Gyroscope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Interface Protocol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SPI,I2C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I2C,UART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SPI,I2C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69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5.6mW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37.5mW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1.6mW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07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Price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$8.43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$15.37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$7.54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762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191" name="Google Shape;191;p25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Proximity Sensor Technology Selection</a:t>
            </a:r>
            <a:endParaRPr/>
          </a:p>
        </p:txBody>
      </p:sp>
      <p:graphicFrame>
        <p:nvGraphicFramePr>
          <p:cNvPr id="197" name="Google Shape;197;p26"/>
          <p:cNvGraphicFramePr/>
          <p:nvPr/>
        </p:nvGraphicFramePr>
        <p:xfrm>
          <a:off x="1609725" y="1135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885950"/>
                <a:gridCol w="1333500"/>
                <a:gridCol w="1228725"/>
                <a:gridCol w="147637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Ultrasonic Sensor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LiDAR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RADAR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Environmental Robustness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Speed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Accuracy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Ease of Data Transfer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Price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Size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198" name="Google Shape;198;p26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type="title"/>
          </p:nvPr>
        </p:nvSpPr>
        <p:spPr>
          <a:xfrm>
            <a:off x="342650" y="728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LiDAR Product Selection</a:t>
            </a:r>
            <a:endParaRPr/>
          </a:p>
        </p:txBody>
      </p:sp>
      <p:graphicFrame>
        <p:nvGraphicFramePr>
          <p:cNvPr id="204" name="Google Shape;204;p27"/>
          <p:cNvGraphicFramePr/>
          <p:nvPr/>
        </p:nvGraphicFramePr>
        <p:xfrm>
          <a:off x="665800" y="680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2545150"/>
                <a:gridCol w="1799575"/>
                <a:gridCol w="1658225"/>
                <a:gridCol w="199242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RPLIDAR C1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TFmini Plus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LDROBOT D300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Size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55.6x55.6x41.3mm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35x18.5x21mm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38.59x38.59x33.5mm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Weight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110g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12g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47g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Resolution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15mm 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1cm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889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Speed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5000 Points per Sample, 10 Samples per second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 ksps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4500 Points per Sample, 13 Samples per Second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12m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12m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12m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Environmental Robustness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IP65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IP65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IP65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Protocol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I2C/UART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Price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$69.00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$52.90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$120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1.15W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700mW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900mW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Ambient Light Immunity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 Klux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 Klux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 Klux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05" name="Google Shape;205;p27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8"/>
          <p:cNvSpPr txBox="1"/>
          <p:nvPr>
            <p:ph type="title"/>
          </p:nvPr>
        </p:nvSpPr>
        <p:spPr>
          <a:xfrm>
            <a:off x="347063" y="11395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Radar Product Selection</a:t>
            </a:r>
            <a:endParaRPr/>
          </a:p>
        </p:txBody>
      </p:sp>
      <p:graphicFrame>
        <p:nvGraphicFramePr>
          <p:cNvPr id="211" name="Google Shape;211;p28"/>
          <p:cNvGraphicFramePr/>
          <p:nvPr/>
        </p:nvGraphicFramePr>
        <p:xfrm>
          <a:off x="1643488" y="889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936750"/>
                <a:gridCol w="1289050"/>
                <a:gridCol w="1289050"/>
                <a:gridCol w="141287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XM132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C4001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MR24HPB1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Size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25x20mm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26x30mm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35x30mm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Is it a standalone module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Speed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500ms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1.2-25m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12m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Detection Field of View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90 horizontal 60 vertical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 horizontal 40 vertical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90 horizontal 60 vertical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Protocol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 and I2C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Price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$19.73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$13.90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$19.9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8.839mW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450mW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Number of Rx and Tx Ant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212" name="Google Shape;212;p28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9"/>
          <p:cNvSpPr txBox="1"/>
          <p:nvPr>
            <p:ph type="title"/>
          </p:nvPr>
        </p:nvSpPr>
        <p:spPr>
          <a:xfrm>
            <a:off x="311700" y="1537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GPS Product Selection</a:t>
            </a:r>
            <a:endParaRPr/>
          </a:p>
        </p:txBody>
      </p:sp>
      <p:graphicFrame>
        <p:nvGraphicFramePr>
          <p:cNvPr id="218" name="Google Shape;218;p29"/>
          <p:cNvGraphicFramePr/>
          <p:nvPr/>
        </p:nvGraphicFramePr>
        <p:xfrm>
          <a:off x="1533525" y="1044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800225"/>
                <a:gridCol w="1209675"/>
                <a:gridCol w="1657350"/>
                <a:gridCol w="140970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XA1110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VK2828U7G5LF 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M8Q-0-10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Channels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56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56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Update 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10 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10 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18 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Sensitivity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-165 dBm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-162 dBm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-167 dBm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Built-in Antenna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External Antenna Support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Interfaces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UART, I2C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UART, I2C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Medium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Medium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Operating Voltage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3.3 - 5V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3.3 - 5V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3.3 - 5V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19" name="Google Shape;219;p29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0"/>
          <p:cNvSpPr txBox="1"/>
          <p:nvPr>
            <p:ph type="title"/>
          </p:nvPr>
        </p:nvSpPr>
        <p:spPr>
          <a:xfrm>
            <a:off x="311700" y="797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RF Transceiver Product Selection</a:t>
            </a:r>
            <a:endParaRPr/>
          </a:p>
        </p:txBody>
      </p:sp>
      <p:pic>
        <p:nvPicPr>
          <p:cNvPr id="225" name="Google Shape;225;p30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26" name="Google Shape;226;p30"/>
          <p:cNvGraphicFramePr/>
          <p:nvPr/>
        </p:nvGraphicFramePr>
        <p:xfrm>
          <a:off x="2423600" y="6875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946000"/>
                <a:gridCol w="995175"/>
                <a:gridCol w="1177150"/>
                <a:gridCol w="931225"/>
              </a:tblGrid>
              <a:tr h="6281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Specification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3DR SiK Air Telemetry Radio</a:t>
                      </a:r>
                      <a:endParaRPr b="1" sz="12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Holybro SiK Telemetry Radio V3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Holybro Microhard Radio</a:t>
                      </a:r>
                      <a:endParaRPr b="1"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262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Range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&gt;300 meters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&gt;300 meters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&lt;60 kilometers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0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Sensitivity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-121 dBm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-117 dBm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&lt;-107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dBm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62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Transmit Power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 mW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 mW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100 mW - 1 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0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Data Rate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&lt;250 kbps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Unknown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&lt;230.4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kbps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Operating Voltage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 - 5V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3.3V - 5V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7 - 35 V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0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Weight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14.3g without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antenna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13.6g without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antenna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42g without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antenna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22.24g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with antenna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23.1g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with antenna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69g (with antenna)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0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Power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 Consumption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4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$68.90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$58.99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$229.00 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</a:t>
                      </a:r>
                      <a:endParaRPr sz="10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 txBox="1"/>
          <p:nvPr>
            <p:ph type="title"/>
          </p:nvPr>
        </p:nvSpPr>
        <p:spPr>
          <a:xfrm>
            <a:off x="311700" y="1934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Altimeter Technology Selection</a:t>
            </a:r>
            <a:endParaRPr/>
          </a:p>
        </p:txBody>
      </p:sp>
      <p:graphicFrame>
        <p:nvGraphicFramePr>
          <p:cNvPr id="232" name="Google Shape;232;p31"/>
          <p:cNvGraphicFramePr/>
          <p:nvPr/>
        </p:nvGraphicFramePr>
        <p:xfrm>
          <a:off x="1533525" y="1176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800225"/>
                <a:gridCol w="1209675"/>
                <a:gridCol w="1657350"/>
                <a:gridCol w="140970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Ultrasonic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LiDAR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Barometric</a:t>
                      </a:r>
                      <a:endParaRPr b="1"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42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 -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Accuracy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Environmental Sensitivity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Response Time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Weight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233" name="Google Shape;233;p31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ECE Team</a:t>
            </a:r>
            <a:endParaRPr/>
          </a:p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582725" y="4261225"/>
            <a:ext cx="2558400" cy="8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Kate Archibald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Electrical Engineering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5" name="Google Shape;95;p14"/>
          <p:cNvSpPr txBox="1"/>
          <p:nvPr>
            <p:ph idx="2" type="body"/>
          </p:nvPr>
        </p:nvSpPr>
        <p:spPr>
          <a:xfrm>
            <a:off x="3292750" y="4261225"/>
            <a:ext cx="2558400" cy="8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Ethan Fluhr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Computer Engineering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96" name="Google Shape;96;p14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582675" y="1038227"/>
            <a:ext cx="2558501" cy="306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4"/>
          <p:cNvPicPr preferRelativeResize="0"/>
          <p:nvPr/>
        </p:nvPicPr>
        <p:blipFill rotWithShape="1">
          <a:blip r:embed="rId4">
            <a:alphaModFix/>
          </a:blip>
          <a:srcRect b="10096" l="0" r="0" t="0"/>
          <a:stretch/>
        </p:blipFill>
        <p:spPr>
          <a:xfrm>
            <a:off x="6002825" y="1038225"/>
            <a:ext cx="2558500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4"/>
          <p:cNvPicPr preferRelativeResize="0"/>
          <p:nvPr/>
        </p:nvPicPr>
        <p:blipFill rotWithShape="1">
          <a:blip r:embed="rId5">
            <a:alphaModFix/>
          </a:blip>
          <a:srcRect b="0" l="0" r="0" t="10185"/>
          <a:stretch/>
        </p:blipFill>
        <p:spPr>
          <a:xfrm>
            <a:off x="3292750" y="1038225"/>
            <a:ext cx="2558500" cy="306705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6002775" y="4261225"/>
            <a:ext cx="25584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Abdul Memon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Computer Engineering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2"/>
          <p:cNvSpPr txBox="1"/>
          <p:nvPr>
            <p:ph type="title"/>
          </p:nvPr>
        </p:nvSpPr>
        <p:spPr>
          <a:xfrm>
            <a:off x="311700" y="1802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Altimeter Product Selection</a:t>
            </a:r>
            <a:endParaRPr/>
          </a:p>
        </p:txBody>
      </p:sp>
      <p:graphicFrame>
        <p:nvGraphicFramePr>
          <p:cNvPr id="239" name="Google Shape;239;p32"/>
          <p:cNvGraphicFramePr/>
          <p:nvPr/>
        </p:nvGraphicFramePr>
        <p:xfrm>
          <a:off x="1533525" y="96678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800225"/>
                <a:gridCol w="1209675"/>
                <a:gridCol w="1657350"/>
                <a:gridCol w="140970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BMP390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LPS22HH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BMP581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Accuracy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±0.5 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±1.0 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±0.3 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Current Draw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3.4 μA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 μA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 μA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Operating Voltage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1.65V - 3.6V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1.7V - 3.6V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1.65V - 3.6V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Interfaces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SPI, I2C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SPI, I2C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SPI, I2C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Dimensions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2.0mm x 2.0mm x 0.75mm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2.0mm x 2.0mm x 0.73mm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2.0mm x 2.0mm x 0.8mm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Pressure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30kPa - 125kPa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26kPa - 126kPa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30kPa - 125kPa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Operating Temperature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-40°C - 85°C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-40°C - 85°C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-40°C - 85°C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$4.13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$3.62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$4.13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40" name="Google Shape;240;p32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"/>
          <p:cNvSpPr txBox="1"/>
          <p:nvPr>
            <p:ph type="title"/>
          </p:nvPr>
        </p:nvSpPr>
        <p:spPr>
          <a:xfrm>
            <a:off x="311700" y="1360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Processor Technology Selection</a:t>
            </a:r>
            <a:endParaRPr/>
          </a:p>
        </p:txBody>
      </p:sp>
      <p:graphicFrame>
        <p:nvGraphicFramePr>
          <p:cNvPr id="246" name="Google Shape;246;p33"/>
          <p:cNvGraphicFramePr/>
          <p:nvPr/>
        </p:nvGraphicFramePr>
        <p:xfrm>
          <a:off x="1600200" y="771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{E22B3435-7C05-4F2E-85C2-290E61902829}</a:tableStyleId>
              </a:tblPr>
              <a:tblGrid>
                <a:gridCol w="1971675"/>
                <a:gridCol w="1971675"/>
                <a:gridCol w="200025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MCU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FPGA</a:t>
                      </a:r>
                      <a:endParaRPr sz="1200">
                        <a:solidFill>
                          <a:srgbClr val="45B0E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Ease of Use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Documentation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Flexibility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Real-Time Processing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Scalability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Environmental Robustness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Parallel Processing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Latency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Peripheral Support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5B0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247" name="Google Shape;247;p33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4"/>
          <p:cNvSpPr txBox="1"/>
          <p:nvPr>
            <p:ph type="title"/>
          </p:nvPr>
        </p:nvSpPr>
        <p:spPr>
          <a:xfrm>
            <a:off x="311713" y="2244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Processor Product Selection</a:t>
            </a:r>
            <a:endParaRPr/>
          </a:p>
        </p:txBody>
      </p:sp>
      <p:graphicFrame>
        <p:nvGraphicFramePr>
          <p:cNvPr id="253" name="Google Shape;253;p34"/>
          <p:cNvGraphicFramePr/>
          <p:nvPr/>
        </p:nvGraphicFramePr>
        <p:xfrm>
          <a:off x="56525" y="1084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590300"/>
                <a:gridCol w="2008775"/>
                <a:gridCol w="1980850"/>
                <a:gridCol w="1687950"/>
                <a:gridCol w="1763050"/>
              </a:tblGrid>
              <a:tr h="231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ESP32-WROOM-32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ESP32-S2</a:t>
                      </a:r>
                      <a:endParaRPr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STM32H743</a:t>
                      </a:r>
                      <a:endParaRPr b="1" sz="10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STM32F769I-Discovery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203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Processor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Dual-core Tensilica LX6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Xtensa LX7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ARM Cortex-M7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ARM Cortex-M7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4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Clock Speed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240 MHz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240 MHz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480 MHz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216 MHz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RAM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520 KB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320 KB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 MB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512 KB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026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Flash Memory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 MB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 MB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 MB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 MB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22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Connectivity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Wi-Fi, Bluetooth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Wi-Fi, Bluetooth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USB, SPI, I2C, UART, CAN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Ethernet, USB, SPI, I2C, UART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4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UART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I2C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4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SPI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4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PWM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4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ADC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411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DAC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035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54" name="Google Shape;254;p34"/>
          <p:cNvPicPr preferRelativeResize="0"/>
          <p:nvPr/>
        </p:nvPicPr>
        <p:blipFill rotWithShape="1">
          <a:blip r:embed="rId3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5"/>
          <p:cNvSpPr txBox="1"/>
          <p:nvPr>
            <p:ph type="title"/>
          </p:nvPr>
        </p:nvSpPr>
        <p:spPr>
          <a:xfrm>
            <a:off x="311700" y="21115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Motor Technology Selection</a:t>
            </a:r>
            <a:endParaRPr/>
          </a:p>
        </p:txBody>
      </p:sp>
      <p:graphicFrame>
        <p:nvGraphicFramePr>
          <p:cNvPr id="260" name="Google Shape;260;p35"/>
          <p:cNvGraphicFramePr/>
          <p:nvPr/>
        </p:nvGraphicFramePr>
        <p:xfrm>
          <a:off x="311688" y="818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513025"/>
                <a:gridCol w="1911150"/>
                <a:gridCol w="1884625"/>
                <a:gridCol w="1605900"/>
                <a:gridCol w="1605900"/>
              </a:tblGrid>
              <a:tr h="1569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Brushed DC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Brushless DC</a:t>
                      </a:r>
                      <a:endParaRPr b="1" sz="10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Coreless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SRM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Weight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Extremely 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Consumption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Torque Output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Durability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Extremely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Efficiency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Speed Control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Extremely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Complexity of Control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Extremely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3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Maintenance Requirements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EMI Resistance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Extremely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394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Temperature Tolerance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Lifespan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Extremely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520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Extremely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61" name="Google Shape;261;p35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" name="Google Shape;266;p36"/>
          <p:cNvGraphicFramePr/>
          <p:nvPr/>
        </p:nvGraphicFramePr>
        <p:xfrm>
          <a:off x="286613" y="1068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714150"/>
                <a:gridCol w="1714150"/>
                <a:gridCol w="1714150"/>
                <a:gridCol w="1714150"/>
                <a:gridCol w="1714150"/>
              </a:tblGrid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0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T-motor </a:t>
                      </a: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U7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SunnySky </a:t>
                      </a:r>
                      <a:r>
                        <a:rPr b="1" lang="en" sz="10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X4110S</a:t>
                      </a:r>
                      <a:endParaRPr b="1" sz="10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Emax </a:t>
                      </a: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GT5345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Propdrive </a:t>
                      </a: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3542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KV Rating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420 KV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400 KV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220 KV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900-1000 KV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 Size and Weight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  <a:latin typeface="Roboto"/>
                          <a:ea typeface="Roboto"/>
                          <a:cs typeface="Roboto"/>
                          <a:sym typeface="Roboto"/>
                        </a:rPr>
                        <a:t>60.7 x 39.5mm, 296g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47.5 x 37.5 mm, 165g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 x 45 mm, 850g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64 x 35 mm, 155g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Thrust Output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4.64kg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~2kg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~10kg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~2kg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Voltage Range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  <a:latin typeface="Roboto"/>
                          <a:ea typeface="Roboto"/>
                          <a:cs typeface="Roboto"/>
                          <a:sym typeface="Roboto"/>
                        </a:rPr>
                        <a:t>3-8S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8-12S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3-4S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Current Draw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40A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45A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80A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52A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Operating Temperature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45-47 ℃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53 ℃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Efficiency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Durability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Quality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ESC Compatibility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Company Reputability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285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  <a:latin typeface="Roboto"/>
                          <a:ea typeface="Roboto"/>
                          <a:cs typeface="Roboto"/>
                          <a:sym typeface="Roboto"/>
                        </a:rPr>
                        <a:t>$149.90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$46.99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$80.40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$31.99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267" name="Google Shape;267;p3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Motor Product Selection</a:t>
            </a:r>
            <a:endParaRPr/>
          </a:p>
        </p:txBody>
      </p:sp>
      <p:pic>
        <p:nvPicPr>
          <p:cNvPr id="268" name="Google Shape;268;p36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Motor Controller Protocol Technology </a:t>
            </a:r>
            <a:r>
              <a:rPr lang="en"/>
              <a:t>Selection Pt. 1</a:t>
            </a:r>
            <a:endParaRPr/>
          </a:p>
        </p:txBody>
      </p:sp>
      <p:graphicFrame>
        <p:nvGraphicFramePr>
          <p:cNvPr id="274" name="Google Shape;274;p37"/>
          <p:cNvGraphicFramePr/>
          <p:nvPr/>
        </p:nvGraphicFramePr>
        <p:xfrm>
          <a:off x="1514475" y="10178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143000"/>
                <a:gridCol w="1314450"/>
                <a:gridCol w="1352550"/>
                <a:gridCol w="1152525"/>
                <a:gridCol w="115252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PWM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OneShot125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Multishot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D-shot</a:t>
                      </a:r>
                      <a:endParaRPr b="1"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Speed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Precision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Latency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Signal Reliability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Hardware 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Compatibility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 - 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Setup Complexity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Efficiency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Error Detection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pic>
        <p:nvPicPr>
          <p:cNvPr id="275" name="Google Shape;275;p37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38"/>
          <p:cNvSpPr txBox="1"/>
          <p:nvPr>
            <p:ph type="title"/>
          </p:nvPr>
        </p:nvSpPr>
        <p:spPr>
          <a:xfrm>
            <a:off x="0" y="548300"/>
            <a:ext cx="91440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Motor Controller Configuration Technology Selection Pt 2.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281" name="Google Shape;281;p38"/>
          <p:cNvGraphicFramePr/>
          <p:nvPr/>
        </p:nvGraphicFramePr>
        <p:xfrm>
          <a:off x="1533525" y="1229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800225"/>
                <a:gridCol w="1209675"/>
                <a:gridCol w="1657350"/>
                <a:gridCol w="140970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1-for-1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2-in-1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4-in-1</a:t>
                      </a:r>
                      <a:endParaRPr b="1"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Space Efficiency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Weight Savings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Wiring Simplicity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Setup Complexity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Heat Management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Ease of Maintenance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Flexibility in Replacement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Failure Impact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282" name="Google Shape;282;p38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5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9"/>
          <p:cNvSpPr txBox="1"/>
          <p:nvPr>
            <p:ph type="title"/>
          </p:nvPr>
        </p:nvSpPr>
        <p:spPr>
          <a:xfrm>
            <a:off x="311700" y="2288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Motor Controller Product Selection</a:t>
            </a:r>
            <a:endParaRPr/>
          </a:p>
        </p:txBody>
      </p:sp>
      <p:graphicFrame>
        <p:nvGraphicFramePr>
          <p:cNvPr id="288" name="Google Shape;288;p39"/>
          <p:cNvGraphicFramePr/>
          <p:nvPr/>
        </p:nvGraphicFramePr>
        <p:xfrm>
          <a:off x="261575" y="9211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2524125"/>
                <a:gridCol w="1923150"/>
                <a:gridCol w="2203600"/>
                <a:gridCol w="186972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T-Motor </a:t>
                      </a: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F55A Pro II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Lumenier Elite Pro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SpeedyBee 60A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Continuous Current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55A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Burst Current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75A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Voltage Rating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3-6S LiPo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2-6S LiPo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3-6S LiPo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BEC Output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10V @ 2A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Protection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 (Over-Current, Over-Temperature, Low-Voltage)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 (Over-Current), 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 (Surge)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Speed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DShot 1200 (BLHeli32)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Dshot1200 (BLHeli32)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DShot600  (BLHeli_S)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Weight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17.5g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27g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10.5g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Ardupilot Compatibility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Dshot600 Compatibility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$93.90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$84.99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$75.99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89" name="Google Shape;289;p39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40"/>
          <p:cNvSpPr txBox="1"/>
          <p:nvPr>
            <p:ph type="title"/>
          </p:nvPr>
        </p:nvSpPr>
        <p:spPr>
          <a:xfrm>
            <a:off x="311700" y="96625"/>
            <a:ext cx="58194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Tree</a:t>
            </a:r>
            <a:endParaRPr/>
          </a:p>
        </p:txBody>
      </p:sp>
      <p:graphicFrame>
        <p:nvGraphicFramePr>
          <p:cNvPr id="295" name="Google Shape;295;p40"/>
          <p:cNvGraphicFramePr/>
          <p:nvPr/>
        </p:nvGraphicFramePr>
        <p:xfrm>
          <a:off x="230750" y="6560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723975"/>
                <a:gridCol w="1313500"/>
                <a:gridCol w="1505025"/>
                <a:gridCol w="1277000"/>
              </a:tblGrid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Hardware Component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Supply Voltage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Current Draw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Power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LiDAR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 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260 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1.3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RADAR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 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0.5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 Camera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3.3 V</a:t>
                      </a:r>
                      <a:endParaRPr sz="13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~550 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~1.8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Regular Camera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 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210 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1.05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22.2 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45 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1125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 Controllers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22.2V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200 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4440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Radio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300mA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1.5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2.7 V – 3.6 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67mA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0.24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IMU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1.8V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3.11mA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 mW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Altimeter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1.65 V – 3.6 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1.3 µA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4.68 µW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MCU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19V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3.15 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 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78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Processor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3.3V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620mA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2.05W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296" name="Google Shape;296;p40"/>
          <p:cNvSpPr txBox="1"/>
          <p:nvPr>
            <p:ph idx="1" type="body"/>
          </p:nvPr>
        </p:nvSpPr>
        <p:spPr>
          <a:xfrm>
            <a:off x="6131100" y="964025"/>
            <a:ext cx="2745900" cy="334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Five distinct voltage level requirements</a:t>
            </a:r>
            <a:endParaRPr sz="1600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1200">
                <a:solidFill>
                  <a:schemeClr val="dk1"/>
                </a:solidFill>
              </a:rPr>
              <a:t>22.2V</a:t>
            </a:r>
            <a:endParaRPr sz="1200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1200">
                <a:solidFill>
                  <a:schemeClr val="dk1"/>
                </a:solidFill>
              </a:rPr>
              <a:t>19V</a:t>
            </a:r>
            <a:endParaRPr sz="1200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1200">
                <a:solidFill>
                  <a:schemeClr val="dk1"/>
                </a:solidFill>
              </a:rPr>
              <a:t>5V</a:t>
            </a:r>
            <a:endParaRPr sz="1200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1200">
                <a:solidFill>
                  <a:schemeClr val="dk1"/>
                </a:solidFill>
              </a:rPr>
              <a:t>3.3V</a:t>
            </a:r>
            <a:endParaRPr sz="1200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 sz="1200">
                <a:solidFill>
                  <a:schemeClr val="dk1"/>
                </a:solidFill>
              </a:rPr>
              <a:t>1.8V</a:t>
            </a:r>
            <a:endParaRPr sz="12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22.2V directly powered by battery</a:t>
            </a:r>
            <a:endParaRPr sz="1600">
              <a:solidFill>
                <a:schemeClr val="dk1"/>
              </a:solidFill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</a:pPr>
            <a:r>
              <a:rPr lang="en" sz="1600">
                <a:solidFill>
                  <a:schemeClr val="dk1"/>
                </a:solidFill>
              </a:rPr>
              <a:t>Must select four voltage regulators</a:t>
            </a:r>
            <a:endParaRPr sz="1600">
              <a:solidFill>
                <a:schemeClr val="dk1"/>
              </a:solidFill>
            </a:endParaRPr>
          </a:p>
        </p:txBody>
      </p:sp>
      <p:pic>
        <p:nvPicPr>
          <p:cNvPr id="297" name="Google Shape;297;p40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Voltage Regulator Technology Selection</a:t>
            </a:r>
            <a:endParaRPr/>
          </a:p>
        </p:txBody>
      </p:sp>
      <p:sp>
        <p:nvSpPr>
          <p:cNvPr id="303" name="Google Shape;303;p41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Researched both linear voltage regulators and switching voltage regulators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Linear regulators were decided for 1.8V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Low-noise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Steady supply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Low voltage drop off (1.5V)</a:t>
            </a:r>
            <a:endParaRPr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en">
                <a:solidFill>
                  <a:schemeClr val="dk1"/>
                </a:solidFill>
              </a:rPr>
              <a:t>Switching regulators were decided for 3.3V, 5V, and 19V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Highly efficient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Current capacity</a:t>
            </a:r>
            <a:endParaRPr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>
                <a:solidFill>
                  <a:schemeClr val="dk1"/>
                </a:solidFill>
              </a:rPr>
              <a:t>Significant voltage drop off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304" name="Google Shape;304;p41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MAE Team</a:t>
            </a:r>
            <a:endParaRPr/>
          </a:p>
        </p:txBody>
      </p:sp>
      <p:sp>
        <p:nvSpPr>
          <p:cNvPr id="105" name="Google Shape;105;p15"/>
          <p:cNvSpPr txBox="1"/>
          <p:nvPr>
            <p:ph idx="1" type="body"/>
          </p:nvPr>
        </p:nvSpPr>
        <p:spPr>
          <a:xfrm>
            <a:off x="582725" y="4261225"/>
            <a:ext cx="2558400" cy="8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Nawaf Aljudaybi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Aerospace Engineering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6" name="Google Shape;106;p15"/>
          <p:cNvSpPr txBox="1"/>
          <p:nvPr>
            <p:ph idx="2" type="body"/>
          </p:nvPr>
        </p:nvSpPr>
        <p:spPr>
          <a:xfrm>
            <a:off x="3292750" y="4261225"/>
            <a:ext cx="2558400" cy="882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Badr Binafif</a:t>
            </a:r>
            <a:endParaRPr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Aerospace Engineering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7" name="Google Shape;107;p15"/>
          <p:cNvSpPr txBox="1"/>
          <p:nvPr/>
        </p:nvSpPr>
        <p:spPr>
          <a:xfrm>
            <a:off x="6002775" y="4261225"/>
            <a:ext cx="2558400" cy="6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Collin Sumner</a:t>
            </a:r>
            <a:endParaRPr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Mechanical Engineering</a:t>
            </a:r>
            <a:endParaRPr sz="12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8" name="Google Shape;108;p15"/>
          <p:cNvPicPr preferRelativeResize="0"/>
          <p:nvPr/>
        </p:nvPicPr>
        <p:blipFill rotWithShape="1">
          <a:blip r:embed="rId3">
            <a:alphaModFix/>
          </a:blip>
          <a:srcRect b="17581" l="0" r="0" t="26087"/>
          <a:stretch/>
        </p:blipFill>
        <p:spPr>
          <a:xfrm>
            <a:off x="622425" y="1038224"/>
            <a:ext cx="2518750" cy="306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5"/>
          <p:cNvPicPr preferRelativeResize="0"/>
          <p:nvPr/>
        </p:nvPicPr>
        <p:blipFill rotWithShape="1">
          <a:blip r:embed="rId4">
            <a:alphaModFix/>
          </a:blip>
          <a:srcRect b="0" l="7332" r="9243" t="0"/>
          <a:stretch/>
        </p:blipFill>
        <p:spPr>
          <a:xfrm>
            <a:off x="3292750" y="1038225"/>
            <a:ext cx="2558501" cy="3067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02825" y="1041775"/>
            <a:ext cx="2656197" cy="3067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42"/>
          <p:cNvSpPr txBox="1"/>
          <p:nvPr>
            <p:ph type="title"/>
          </p:nvPr>
        </p:nvSpPr>
        <p:spPr>
          <a:xfrm>
            <a:off x="311700" y="2509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1.8V Linear Voltage Regulator Selection</a:t>
            </a:r>
            <a:endParaRPr/>
          </a:p>
        </p:txBody>
      </p:sp>
      <p:graphicFrame>
        <p:nvGraphicFramePr>
          <p:cNvPr id="310" name="Google Shape;310;p42"/>
          <p:cNvGraphicFramePr/>
          <p:nvPr/>
        </p:nvGraphicFramePr>
        <p:xfrm>
          <a:off x="1533525" y="938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619250"/>
                <a:gridCol w="1390650"/>
                <a:gridCol w="1657350"/>
                <a:gridCol w="140970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LP5907MFX-1.8</a:t>
                      </a:r>
                      <a:endParaRPr b="1"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LM317MQDCYR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MIC5504-1.8YM5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Input Voltage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2.2V - 5.5V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3V - 40V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2.5V - 5.5V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Output Voltage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1.8V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1.25</a:t>
                      </a: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 - 37V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1.8V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Drop-Out Voltage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~250mV at 250mA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~2V at Full Load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~160mV at 300mA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Output Current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250 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500 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300mA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 Dissipation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~0.375W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~0.75W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~0.45W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Noise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10µVRMS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38µVRMS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30µVRMS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Package Type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SOT-23-5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SOT-223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SOT-23-5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Protection Features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Short-circuit, thermal shutdown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Overcurrent, thermal shutdown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 shutdown, current limit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$0.49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$0.58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$0.16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311" name="Google Shape;311;p42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43"/>
          <p:cNvSpPr txBox="1"/>
          <p:nvPr>
            <p:ph type="title"/>
          </p:nvPr>
        </p:nvSpPr>
        <p:spPr>
          <a:xfrm>
            <a:off x="311700" y="1227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3.3</a:t>
            </a:r>
            <a:r>
              <a:rPr lang="en"/>
              <a:t>V and 5V Switching Voltage Regulator Selection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317" name="Google Shape;317;p43"/>
          <p:cNvGraphicFramePr/>
          <p:nvPr/>
        </p:nvGraphicFramePr>
        <p:xfrm>
          <a:off x="1533525" y="858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619250"/>
                <a:gridCol w="1390650"/>
                <a:gridCol w="1657350"/>
                <a:gridCol w="140970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AP64501SP-13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TPS566247DRLR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TPS54531DDAR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Input Voltage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3.8V - 40V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3V - 16V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3.5V - 28V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Output Voltage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0.8V to 32V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0.8V to 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0.8V to 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Output Current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Efficiency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90%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98%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Up to 95%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Switching Frequency 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500kHz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1.4MHz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570kHz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Package Type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SO-8EP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SOT-563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SOT-23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Protection Features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Short circuit, under-voltage, over-temperature, over current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Over-voltage, over-current, over-temperature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Over-current, frequency foldback, over-temperature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~$</a:t>
                      </a:r>
                      <a:r>
                        <a:rPr lang="en" sz="1200">
                          <a:solidFill>
                            <a:schemeClr val="dk1"/>
                          </a:solidFill>
                          <a:highlight>
                            <a:srgbClr val="FFFFFF"/>
                          </a:highlight>
                          <a:latin typeface="Roboto"/>
                          <a:ea typeface="Roboto"/>
                          <a:cs typeface="Roboto"/>
                          <a:sym typeface="Roboto"/>
                        </a:rPr>
                        <a:t>3.22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~$0.81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~$1.89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Experience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318" name="Google Shape;318;p43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4"/>
          <p:cNvSpPr txBox="1"/>
          <p:nvPr>
            <p:ph type="title"/>
          </p:nvPr>
        </p:nvSpPr>
        <p:spPr>
          <a:xfrm>
            <a:off x="311700" y="1669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19</a:t>
            </a:r>
            <a:r>
              <a:rPr lang="en"/>
              <a:t>V Switching Voltage Regulator Selection</a:t>
            </a:r>
            <a:endParaRPr/>
          </a:p>
        </p:txBody>
      </p:sp>
      <p:graphicFrame>
        <p:nvGraphicFramePr>
          <p:cNvPr id="324" name="Google Shape;324;p44"/>
          <p:cNvGraphicFramePr/>
          <p:nvPr/>
        </p:nvGraphicFramePr>
        <p:xfrm>
          <a:off x="311700" y="849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975125"/>
                <a:gridCol w="2285175"/>
                <a:gridCol w="2449075"/>
                <a:gridCol w="181122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DC 24V Buck Module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DC-DC Buck Converter Module</a:t>
                      </a:r>
                      <a:endParaRPr b="1"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UCC14240QDWNRQ1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2990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Input Voltage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22V - 40V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4V - 38V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21V - 27V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Output Voltage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19V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1.25V - 36V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18V - 25V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Output Current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0.1A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Efficiency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96%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96%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Switching Frequency 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Noise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N/A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Size/Weight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2.91"D x 2.91"W x 1.25"H, 244g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2.36*1.41*0.7"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0.51" L x 0.30" W x 0.14" H</a:t>
                      </a:r>
                      <a:endParaRPr sz="13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Protection Features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Over/Under Voltage Input, Overload, Overheat, Short Circuit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Soft Start, Short Circuit, Power Limit, Under Voltage, Overvoltage, Over-Temperature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$17.19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$7.99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$9.57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325" name="Google Shape;325;p44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5"/>
          <p:cNvSpPr txBox="1"/>
          <p:nvPr>
            <p:ph type="title"/>
          </p:nvPr>
        </p:nvSpPr>
        <p:spPr>
          <a:xfrm>
            <a:off x="311700" y="1448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Battery Technology Selection</a:t>
            </a:r>
            <a:endParaRPr/>
          </a:p>
        </p:txBody>
      </p:sp>
      <p:graphicFrame>
        <p:nvGraphicFramePr>
          <p:cNvPr id="331" name="Google Shape;331;p45"/>
          <p:cNvGraphicFramePr/>
          <p:nvPr/>
        </p:nvGraphicFramePr>
        <p:xfrm>
          <a:off x="1757350" y="825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552575"/>
                <a:gridCol w="1209675"/>
                <a:gridCol w="1657350"/>
                <a:gridCol w="120967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Li-Po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Li-Ion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NiCd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Energy Density (Wh/kg)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150-200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200-300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40-60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Discharge Rate (C)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30-100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1-3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10-20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Nominal Cell Voltage (V)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3.7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3.7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Weight (g)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200-300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250-400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500-800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Shape and Size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Thin and flexible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Cylindrical and fixed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Bulky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Recharge 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1-2 Hours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2-4 Hours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Less than 1 hour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Circuit Protection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Needed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May be Needed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Needed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 Stability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Risk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Stable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Very Stable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 (Per Pack)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$30-80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$40-100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$10-30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332" name="Google Shape;332;p45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46"/>
          <p:cNvSpPr txBox="1"/>
          <p:nvPr>
            <p:ph type="title"/>
          </p:nvPr>
        </p:nvSpPr>
        <p:spPr>
          <a:xfrm>
            <a:off x="311700" y="16255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Battery Product Selection</a:t>
            </a:r>
            <a:endParaRPr/>
          </a:p>
        </p:txBody>
      </p:sp>
      <p:graphicFrame>
        <p:nvGraphicFramePr>
          <p:cNvPr id="338" name="Google Shape;338;p46"/>
          <p:cNvGraphicFramePr/>
          <p:nvPr/>
        </p:nvGraphicFramePr>
        <p:xfrm>
          <a:off x="1743075" y="11931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676400"/>
                <a:gridCol w="1209675"/>
                <a:gridCol w="1657350"/>
                <a:gridCol w="111442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Tattu 6S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Zeee 6S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Spektrum 4S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Capacity (mAh)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4500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5000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Discharge Rate (C)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Weight (g)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670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833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515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Dimensions (mm) 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(L x W x H)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137 x 42 x 50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155.5 x 48.5 x 51.5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148 x 46 x 35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Voltage (V)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22.2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22.2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14.8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Connector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XT60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EC5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IC5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$108.19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$88.99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$99.99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339" name="Google Shape;339;p46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47"/>
          <p:cNvSpPr txBox="1"/>
          <p:nvPr>
            <p:ph type="title"/>
          </p:nvPr>
        </p:nvSpPr>
        <p:spPr>
          <a:xfrm>
            <a:off x="311700" y="410000"/>
            <a:ext cx="23964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Power Management</a:t>
            </a:r>
            <a:endParaRPr/>
          </a:p>
        </p:txBody>
      </p:sp>
      <p:sp>
        <p:nvSpPr>
          <p:cNvPr id="345" name="Google Shape;345;p47"/>
          <p:cNvSpPr txBox="1"/>
          <p:nvPr>
            <p:ph idx="1" type="body"/>
          </p:nvPr>
        </p:nvSpPr>
        <p:spPr>
          <a:xfrm>
            <a:off x="68025" y="1552675"/>
            <a:ext cx="26400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</a:rPr>
              <a:t>BATTERY (Tattu 4500mAh 6s)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u="sng">
                <a:solidFill>
                  <a:schemeClr val="dk1"/>
                </a:solidFill>
              </a:rPr>
              <a:t>Max Current Draw:</a:t>
            </a:r>
            <a:r>
              <a:rPr lang="en" sz="1400">
                <a:solidFill>
                  <a:schemeClr val="dk1"/>
                </a:solidFill>
              </a:rPr>
              <a:t> </a:t>
            </a:r>
            <a:endParaRPr sz="1400"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sz="1400">
                <a:solidFill>
                  <a:schemeClr val="dk1"/>
                </a:solidFill>
              </a:rPr>
              <a:t>54 to 77 amps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u="sng">
                <a:solidFill>
                  <a:schemeClr val="dk1"/>
                </a:solidFill>
              </a:rPr>
              <a:t>Minimum Voltage Input:</a:t>
            </a:r>
            <a:endParaRPr sz="1400"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sz="1400">
                <a:solidFill>
                  <a:schemeClr val="dk1"/>
                </a:solidFill>
              </a:rPr>
              <a:t>Approximately 22V</a:t>
            </a:r>
            <a:endParaRPr sz="1400"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u="sng">
                <a:solidFill>
                  <a:schemeClr val="dk1"/>
                </a:solidFill>
              </a:rPr>
              <a:t>Batteries Needed</a:t>
            </a:r>
            <a:endParaRPr u="sng">
              <a:solidFill>
                <a:schemeClr val="dk1"/>
              </a:solidFill>
            </a:endParaRPr>
          </a:p>
          <a:p>
            <a:pPr indent="-3048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○"/>
            </a:pPr>
            <a:r>
              <a:rPr lang="en">
                <a:solidFill>
                  <a:schemeClr val="dk1"/>
                </a:solidFill>
              </a:rPr>
              <a:t>2</a:t>
            </a:r>
            <a:endParaRPr>
              <a:solidFill>
                <a:schemeClr val="dk1"/>
              </a:solidFill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</a:pPr>
            <a:r>
              <a:rPr lang="en" sz="1400" u="sng">
                <a:solidFill>
                  <a:schemeClr val="dk1"/>
                </a:solidFill>
              </a:rPr>
              <a:t>Flight Time:</a:t>
            </a:r>
            <a:endParaRPr sz="1400" u="sng">
              <a:solidFill>
                <a:schemeClr val="dk1"/>
              </a:solidFill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</a:pPr>
            <a:r>
              <a:rPr lang="en" sz="1400">
                <a:solidFill>
                  <a:schemeClr val="dk1"/>
                </a:solidFill>
              </a:rPr>
              <a:t>Approximately 13 minutes</a:t>
            </a:r>
            <a:endParaRPr>
              <a:solidFill>
                <a:schemeClr val="dk1"/>
              </a:solidFill>
            </a:endParaRPr>
          </a:p>
        </p:txBody>
      </p:sp>
      <p:graphicFrame>
        <p:nvGraphicFramePr>
          <p:cNvPr id="346" name="Google Shape;346;p47"/>
          <p:cNvGraphicFramePr/>
          <p:nvPr/>
        </p:nvGraphicFramePr>
        <p:xfrm>
          <a:off x="2775900" y="344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{E53287A8-240D-4E80-87BA-913BC7932227}</a:tableStyleId>
              </a:tblPr>
              <a:tblGrid>
                <a:gridCol w="1418475"/>
                <a:gridCol w="1418475"/>
                <a:gridCol w="1418475"/>
                <a:gridCol w="1418475"/>
              </a:tblGrid>
              <a:tr h="2996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Hardware Component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Supply Voltage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Current Draw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Power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LiDAR (RPLIDAR C1)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 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260 mA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1.3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RADAR (C4001)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 mA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0.5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 Camera (FLIR)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3.3 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~550 mA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~1.8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62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Regular Camera (ELP USB 3.0)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 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210 mA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1.05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 (X4110S)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22.2 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45 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1125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62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 Controllers (F55A Pro II)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22.2V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200 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4440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Radio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300mA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1.5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GPS (SAM-M8Q)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2.7 V – 3.6 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67mA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0.24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IMU (ICM-20948)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1.8V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3.11mA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 mW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Altimeter (BMP581)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1.65 V – 3.6 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1.3 µA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4.68 µW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  <a:tr h="1699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MCU (Jetson)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19V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3.15 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60 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626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Processor (STM32H743Z1)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3.3V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620mA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2.05W</a:t>
                      </a:r>
                      <a:endParaRPr sz="10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347" name="Google Shape;347;p47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4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Voltage Translator Technology Selection</a:t>
            </a:r>
            <a:endParaRPr/>
          </a:p>
        </p:txBody>
      </p:sp>
      <p:graphicFrame>
        <p:nvGraphicFramePr>
          <p:cNvPr id="353" name="Google Shape;353;p48"/>
          <p:cNvGraphicFramePr/>
          <p:nvPr/>
        </p:nvGraphicFramePr>
        <p:xfrm>
          <a:off x="1785925" y="14525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428750"/>
                <a:gridCol w="1209675"/>
                <a:gridCol w="1657350"/>
                <a:gridCol w="127635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Level Shifter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MOSFET</a:t>
                      </a:r>
                      <a:endParaRPr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Resistors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Signal Speed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Number of Channels per Unit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Variable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Ease of Use and Integration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Signal Direction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Variable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Unidirectional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Unidirectional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Very 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354" name="Google Shape;354;p48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Voltage Translator Product Selection</a:t>
            </a:r>
            <a:endParaRPr/>
          </a:p>
        </p:txBody>
      </p:sp>
      <p:graphicFrame>
        <p:nvGraphicFramePr>
          <p:cNvPr id="360" name="Google Shape;360;p49"/>
          <p:cNvGraphicFramePr/>
          <p:nvPr/>
        </p:nvGraphicFramePr>
        <p:xfrm>
          <a:off x="2012950" y="1229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822450"/>
                <a:gridCol w="946150"/>
                <a:gridCol w="1393825"/>
                <a:gridCol w="95567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Specification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TXB0304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LSF0204QPWRQ1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TXB0108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ESD Protection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Number of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Channels (bits)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8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Maximum Data 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 Mbps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 Mbps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 Mbps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 Voltage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0.9V – 3.6V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0.95V - 3.3V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1.2V - 3.6V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 Voltage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0.9V – 3.6V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1.8V - 5.5V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1.65V - 5.5V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Temperature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-40°C - 85°C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-40°C - 125°C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-40°C -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85°C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 (Per Unit)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$0.93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$1.03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$1.41 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361" name="Google Shape;361;p49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50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Hardware</a:t>
            </a:r>
            <a:endParaRPr/>
          </a:p>
        </p:txBody>
      </p:sp>
      <p:sp>
        <p:nvSpPr>
          <p:cNvPr id="367" name="Google Shape;367;p5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Block Diagrams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Schematics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PCB Design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1"/>
          <p:cNvSpPr txBox="1"/>
          <p:nvPr>
            <p:ph type="title"/>
          </p:nvPr>
        </p:nvSpPr>
        <p:spPr>
          <a:xfrm>
            <a:off x="152400" y="20142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Electrical Subsystem Architecture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373" name="Google Shape;373;p51"/>
          <p:cNvSpPr txBox="1"/>
          <p:nvPr/>
        </p:nvSpPr>
        <p:spPr>
          <a:xfrm>
            <a:off x="6623350" y="849000"/>
            <a:ext cx="2520900" cy="29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Power Rails: 22.2V, 19V, 5V, 3.3V, 1.8V</a:t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Communication: MAVLINK, SPI, I2C, UART, DSHOT, Analog</a:t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External Interfaces: MAVLINK to SPARROW, MAVLINK to Ground Station.</a:t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Sensors: IMU (ICM-20948), Altimeter (BMP581), LiDAR (RPLIDAR C1), RADAR (C4001)</a:t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74" name="Google Shape;37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849000"/>
            <a:ext cx="6318548" cy="377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51"/>
          <p:cNvPicPr preferRelativeResize="0"/>
          <p:nvPr/>
        </p:nvPicPr>
        <p:blipFill rotWithShape="1">
          <a:blip r:embed="rId4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Motivation and Background</a:t>
            </a:r>
            <a:endParaRPr/>
          </a:p>
        </p:txBody>
      </p:sp>
      <p:sp>
        <p:nvSpPr>
          <p:cNvPr id="116" name="Google Shape;116;p16"/>
          <p:cNvSpPr txBox="1"/>
          <p:nvPr>
            <p:ph idx="1" type="body"/>
          </p:nvPr>
        </p:nvSpPr>
        <p:spPr>
          <a:xfrm>
            <a:off x="311700" y="1096300"/>
            <a:ext cx="8520600" cy="375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response to natural disaster, search and rescue teams play a critical role in saving lives. Their mission is to locate and assist survivors. As technology evolves, so do our methods. Drones are being introduced to enhance search and rescue operations.</a:t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Drones offer some unique benefits human typically don’t have with their aerial perspective, thermal imaging </a:t>
            </a: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capabilities</a:t>
            </a: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and rapid deployment.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</a:pPr>
            <a:r>
              <a:rPr lang="en"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drone swarm also reduces risk for rescuers when sending them into hazardous conditions such as the aftermath of a natural disaster.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SOAR</a:t>
            </a:r>
            <a:r>
              <a:rPr lang="en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aims to develop a heterogeneous drone swarm designed to improve search and rescue efficiency. Each drone, equipped with a specialized set of technologies, will maximize real-time data transmission to a base station, ultimately increasing the rate of successful rescues.</a:t>
            </a:r>
            <a:endParaRPr sz="1600"/>
          </a:p>
        </p:txBody>
      </p:sp>
      <p:pic>
        <p:nvPicPr>
          <p:cNvPr id="117" name="Google Shape;117;p16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2"/>
          <p:cNvSpPr txBox="1"/>
          <p:nvPr>
            <p:ph type="title"/>
          </p:nvPr>
        </p:nvSpPr>
        <p:spPr>
          <a:xfrm>
            <a:off x="285200" y="741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Electrical Design Overall Schematic</a:t>
            </a:r>
            <a:endParaRPr/>
          </a:p>
        </p:txBody>
      </p:sp>
      <p:pic>
        <p:nvPicPr>
          <p:cNvPr id="381" name="Google Shape;381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5362" y="598975"/>
            <a:ext cx="5880276" cy="441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52"/>
          <p:cNvPicPr preferRelativeResize="0"/>
          <p:nvPr/>
        </p:nvPicPr>
        <p:blipFill rotWithShape="1">
          <a:blip r:embed="rId4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3"/>
          <p:cNvSpPr txBox="1"/>
          <p:nvPr>
            <p:ph type="title"/>
          </p:nvPr>
        </p:nvSpPr>
        <p:spPr>
          <a:xfrm>
            <a:off x="254900" y="2212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PCB Design</a:t>
            </a:r>
            <a:endParaRPr>
              <a:solidFill>
                <a:schemeClr val="accent1"/>
              </a:solidFill>
            </a:endParaRPr>
          </a:p>
        </p:txBody>
      </p:sp>
      <p:pic>
        <p:nvPicPr>
          <p:cNvPr id="388" name="Google Shape;388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900" y="960375"/>
            <a:ext cx="3820902" cy="3820902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53"/>
          <p:cNvSpPr txBox="1"/>
          <p:nvPr/>
        </p:nvSpPr>
        <p:spPr>
          <a:xfrm>
            <a:off x="4465100" y="960375"/>
            <a:ext cx="4310400" cy="273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The flight computer PCB integrates the MCU, GPS, IMU, altimeter, power regulation, and SD card reader all onto one board. </a:t>
            </a:r>
            <a:endParaRPr sz="18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"/>
              <a:buChar char="-"/>
            </a:pPr>
            <a:r>
              <a:rPr lang="en" sz="16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Minimizes size, weight, and cost.</a:t>
            </a:r>
            <a:endParaRPr sz="16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Roboto"/>
              <a:buChar char="-"/>
            </a:pPr>
            <a:r>
              <a:rPr lang="en" sz="1600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Potential drawbacks are in the event of a power regulation failure all on-board components could be damaged, hard to manufacture by hand which could drive up cost.</a:t>
            </a:r>
            <a:endParaRPr sz="1600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90" name="Google Shape;390;p53"/>
          <p:cNvPicPr preferRelativeResize="0"/>
          <p:nvPr/>
        </p:nvPicPr>
        <p:blipFill rotWithShape="1">
          <a:blip r:embed="rId4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54"/>
          <p:cNvSpPr txBox="1"/>
          <p:nvPr>
            <p:ph type="title"/>
          </p:nvPr>
        </p:nvSpPr>
        <p:spPr>
          <a:xfrm>
            <a:off x="231925" y="3281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PCB Design Continued</a:t>
            </a:r>
            <a:endParaRPr/>
          </a:p>
        </p:txBody>
      </p:sp>
      <p:sp>
        <p:nvSpPr>
          <p:cNvPr id="396" name="Google Shape;396;p54"/>
          <p:cNvSpPr txBox="1"/>
          <p:nvPr>
            <p:ph idx="1" type="body"/>
          </p:nvPr>
        </p:nvSpPr>
        <p:spPr>
          <a:xfrm>
            <a:off x="4188600" y="1229875"/>
            <a:ext cx="46437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Hi Chan :)</a:t>
            </a:r>
            <a:br>
              <a:rPr lang="en">
                <a:solidFill>
                  <a:schemeClr val="accent2"/>
                </a:solidFill>
              </a:rPr>
            </a:br>
            <a:br>
              <a:rPr lang="en">
                <a:solidFill>
                  <a:schemeClr val="accent2"/>
                </a:solidFill>
              </a:rPr>
            </a:br>
            <a:r>
              <a:rPr lang="en" u="sng">
                <a:solidFill>
                  <a:schemeClr val="accent2"/>
                </a:solidFill>
              </a:rPr>
              <a:t>Layer Stackup</a:t>
            </a:r>
            <a:br>
              <a:rPr lang="en">
                <a:solidFill>
                  <a:schemeClr val="accent2"/>
                </a:solidFill>
              </a:rPr>
            </a:br>
            <a:r>
              <a:rPr lang="en">
                <a:solidFill>
                  <a:schemeClr val="accent2"/>
                </a:solidFill>
              </a:rPr>
              <a:t>Top - Signal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Middle 1 - Gnd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Middle 2 - Pwr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accent2"/>
                </a:solidFill>
              </a:rPr>
              <a:t>Bottom - Signal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397" name="Google Shape;397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925" y="988925"/>
            <a:ext cx="3840197" cy="3820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54"/>
          <p:cNvPicPr preferRelativeResize="0"/>
          <p:nvPr/>
        </p:nvPicPr>
        <p:blipFill rotWithShape="1">
          <a:blip r:embed="rId4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55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and Communication</a:t>
            </a:r>
            <a:endParaRPr/>
          </a:p>
        </p:txBody>
      </p:sp>
      <p:sp>
        <p:nvSpPr>
          <p:cNvPr id="404" name="Google Shape;404;p55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Drone Automation Software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Wireless Communication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5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Drone Automation Software Selection</a:t>
            </a:r>
            <a:endParaRPr/>
          </a:p>
        </p:txBody>
      </p:sp>
      <p:graphicFrame>
        <p:nvGraphicFramePr>
          <p:cNvPr id="410" name="Google Shape;410;p56"/>
          <p:cNvGraphicFramePr/>
          <p:nvPr/>
        </p:nvGraphicFramePr>
        <p:xfrm>
          <a:off x="1364075" y="10293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139250"/>
                <a:gridCol w="1029325"/>
                <a:gridCol w="1189225"/>
                <a:gridCol w="1019350"/>
                <a:gridCol w="1019350"/>
                <a:gridCol w="101935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ArduPilot</a:t>
                      </a:r>
                      <a:endParaRPr sz="1200">
                        <a:solidFill>
                          <a:srgbClr val="FFFF00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PX4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DroneKit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Paparazzi UAV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CleanFlight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Development Language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 / C++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 / C++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Python, Android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Mission Planning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Real-time Telemetry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Yes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Ease of Use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Sensor Integration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Autonomous Navigation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Modularity and Customization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Moderate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411" name="Google Shape;411;p56"/>
          <p:cNvPicPr preferRelativeResize="0"/>
          <p:nvPr/>
        </p:nvPicPr>
        <p:blipFill rotWithShape="1">
          <a:blip r:embed="rId3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5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Wireless Communication Method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Technology Selection</a:t>
            </a:r>
            <a:endParaRPr/>
          </a:p>
        </p:txBody>
      </p:sp>
      <p:graphicFrame>
        <p:nvGraphicFramePr>
          <p:cNvPr id="417" name="Google Shape;417;p57"/>
          <p:cNvGraphicFramePr/>
          <p:nvPr/>
        </p:nvGraphicFramePr>
        <p:xfrm>
          <a:off x="2720813" y="1649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936450"/>
                <a:gridCol w="838825"/>
                <a:gridCol w="1055750"/>
                <a:gridCol w="871350"/>
              </a:tblGrid>
              <a:tr h="552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Wi-Fi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Bluetooth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Radio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552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552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Data 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Fast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522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High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120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Medium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418" name="Google Shape;418;p57"/>
          <p:cNvPicPr preferRelativeResize="0"/>
          <p:nvPr/>
        </p:nvPicPr>
        <p:blipFill rotWithShape="1">
          <a:blip r:embed="rId3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Wireless Communication Method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Product Selection</a:t>
            </a:r>
            <a:endParaRPr/>
          </a:p>
        </p:txBody>
      </p:sp>
      <p:graphicFrame>
        <p:nvGraphicFramePr>
          <p:cNvPr id="424" name="Google Shape;424;p58"/>
          <p:cNvGraphicFramePr/>
          <p:nvPr/>
        </p:nvGraphicFramePr>
        <p:xfrm>
          <a:off x="1600200" y="1606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414125"/>
                <a:gridCol w="1130075"/>
                <a:gridCol w="1130075"/>
                <a:gridCol w="965150"/>
                <a:gridCol w="1304175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Criteria</a:t>
                      </a:r>
                      <a:endParaRPr b="1" sz="12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LoRaWAN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Zigbee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APRS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MAVLink</a:t>
                      </a:r>
                      <a:endParaRPr sz="1200"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Range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15km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100m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10km - 30km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&lt;10km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Data Rate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kbps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250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kbps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1.2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kbps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9.6 kbps - 57.6 kbps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Power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Low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4508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Operating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Frequency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902.3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– 914.9 MHz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915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MHz/2.4 GHz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144.39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MHz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915 MHz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sz="12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190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425" name="Google Shape;425;p58"/>
          <p:cNvPicPr preferRelativeResize="0"/>
          <p:nvPr/>
        </p:nvPicPr>
        <p:blipFill rotWithShape="1">
          <a:blip r:embed="rId3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59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</a:t>
            </a:r>
            <a:endParaRPr/>
          </a:p>
        </p:txBody>
      </p:sp>
      <p:sp>
        <p:nvSpPr>
          <p:cNvPr id="431" name="Google Shape;431;p5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Technology Selection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Product Selection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60"/>
          <p:cNvSpPr txBox="1"/>
          <p:nvPr>
            <p:ph type="title"/>
          </p:nvPr>
        </p:nvSpPr>
        <p:spPr>
          <a:xfrm>
            <a:off x="311700" y="3835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Frame System Technology/Product Selection</a:t>
            </a:r>
            <a:endParaRPr/>
          </a:p>
        </p:txBody>
      </p:sp>
      <p:graphicFrame>
        <p:nvGraphicFramePr>
          <p:cNvPr id="437" name="Google Shape;437;p60"/>
          <p:cNvGraphicFramePr/>
          <p:nvPr/>
        </p:nvGraphicFramePr>
        <p:xfrm>
          <a:off x="1514500" y="12077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223000"/>
                <a:gridCol w="1223000"/>
                <a:gridCol w="1223000"/>
                <a:gridCol w="1223000"/>
                <a:gridCol w="122300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Criteria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X-Frame</a:t>
                      </a:r>
                      <a:endParaRPr b="1" sz="12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H-Frame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+- Frame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V-Frame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65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Price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Aerodynamics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 w="8650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Stability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Moderate-High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Moderate-High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Forward thrust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Maneuverability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Moderate-High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Motor Efficiency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Weight Distribution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Moderate-High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Low-Moderate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Durability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lnL cap="flat" cmpd="sng">
                      <a:solidFill>
                        <a:srgbClr val="99999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438" name="Google Shape;438;p60" title="FRAME 1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97950" y="4571913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9" name="Google Shape;439;p60"/>
          <p:cNvPicPr preferRelativeResize="0"/>
          <p:nvPr/>
        </p:nvPicPr>
        <p:blipFill rotWithShape="1">
          <a:blip r:embed="rId5">
            <a:alphaModFix/>
          </a:blip>
          <a:srcRect b="0" l="7332" r="9243" t="0"/>
          <a:stretch/>
        </p:blipFill>
        <p:spPr>
          <a:xfrm>
            <a:off x="8241900" y="0"/>
            <a:ext cx="902100" cy="108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0" name="Google Shape;440;p60"/>
          <p:cNvPicPr preferRelativeResize="0"/>
          <p:nvPr/>
        </p:nvPicPr>
        <p:blipFill rotWithShape="1">
          <a:blip r:embed="rId5">
            <a:alphaModFix/>
          </a:blip>
          <a:srcRect b="0" l="7332" r="9243" t="0"/>
          <a:stretch/>
        </p:blipFill>
        <p:spPr>
          <a:xfrm>
            <a:off x="8241900" y="0"/>
            <a:ext cx="902100" cy="10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6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Propulsion System Technology Selection</a:t>
            </a:r>
            <a:endParaRPr/>
          </a:p>
        </p:txBody>
      </p:sp>
      <p:graphicFrame>
        <p:nvGraphicFramePr>
          <p:cNvPr id="446" name="Google Shape;446;p61"/>
          <p:cNvGraphicFramePr/>
          <p:nvPr/>
        </p:nvGraphicFramePr>
        <p:xfrm>
          <a:off x="1428750" y="1605038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619250"/>
                <a:gridCol w="1390650"/>
                <a:gridCol w="1833425"/>
                <a:gridCol w="1443175"/>
              </a:tblGrid>
              <a:tr h="1000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Criteria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Two-Blade</a:t>
                      </a:r>
                      <a:endParaRPr b="1" sz="12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Three-Blade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Four-Blade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Thrust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Efficiency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Stability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Weight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447" name="Google Shape;447;p61" title="PROP T 1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797950" y="367633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61"/>
          <p:cNvPicPr preferRelativeResize="0"/>
          <p:nvPr/>
        </p:nvPicPr>
        <p:blipFill rotWithShape="1">
          <a:blip r:embed="rId5">
            <a:alphaModFix/>
          </a:blip>
          <a:srcRect b="0" l="7332" r="9243" t="0"/>
          <a:stretch/>
        </p:blipFill>
        <p:spPr>
          <a:xfrm>
            <a:off x="8241900" y="0"/>
            <a:ext cx="902100" cy="10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and Objectives</a:t>
            </a:r>
            <a:endParaRPr/>
          </a:p>
        </p:txBody>
      </p:sp>
      <p:sp>
        <p:nvSpPr>
          <p:cNvPr id="123" name="Google Shape;123;p1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1"/>
                </a:solidFill>
              </a:rPr>
              <a:t>Goal</a:t>
            </a:r>
            <a:r>
              <a:rPr lang="en" sz="2000">
                <a:solidFill>
                  <a:schemeClr val="accent1"/>
                </a:solidFill>
              </a:rPr>
              <a:t>:</a:t>
            </a:r>
            <a:r>
              <a:rPr lang="en" sz="2000">
                <a:solidFill>
                  <a:schemeClr val="dk1"/>
                </a:solidFill>
              </a:rPr>
              <a:t> </a:t>
            </a:r>
            <a:r>
              <a:rPr lang="en" sz="2000">
                <a:solidFill>
                  <a:schemeClr val="accent2"/>
                </a:solidFill>
              </a:rPr>
              <a:t>Develop an autonomous heterogeneous drone swarm for search and rescue applications.</a:t>
            </a:r>
            <a:endParaRPr sz="20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1"/>
                </a:solidFill>
              </a:rPr>
              <a:t>Overall Objectives:</a:t>
            </a:r>
            <a:endParaRPr b="1" sz="2000">
              <a:solidFill>
                <a:schemeClr val="accent1"/>
              </a:solidFill>
            </a:endParaRPr>
          </a:p>
          <a:p>
            <a:pPr indent="-342900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</a:pPr>
            <a:r>
              <a:rPr lang="en">
                <a:solidFill>
                  <a:schemeClr val="accent2"/>
                </a:solidFill>
              </a:rPr>
              <a:t>Allow command inputs from the base station to direct actions on the drone.</a:t>
            </a:r>
            <a:endParaRPr b="1">
              <a:solidFill>
                <a:schemeClr val="accent2"/>
              </a:solidFill>
            </a:endParaRPr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</a:pPr>
            <a:r>
              <a:rPr lang="en">
                <a:solidFill>
                  <a:schemeClr val="accent2"/>
                </a:solidFill>
              </a:rPr>
              <a:t>Establish a wireless mesh network communication between drones and the base station.</a:t>
            </a:r>
            <a:endParaRPr>
              <a:solidFill>
                <a:schemeClr val="accent2"/>
              </a:solidFill>
            </a:endParaRPr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</a:pPr>
            <a:r>
              <a:rPr lang="en">
                <a:solidFill>
                  <a:schemeClr val="accent2"/>
                </a:solidFill>
              </a:rPr>
              <a:t>Must autonomously maneuver itself.</a:t>
            </a:r>
            <a:endParaRPr>
              <a:solidFill>
                <a:schemeClr val="accent2"/>
              </a:solidFill>
            </a:endParaRPr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</a:pPr>
            <a:r>
              <a:rPr lang="en">
                <a:solidFill>
                  <a:schemeClr val="accent2"/>
                </a:solidFill>
              </a:rPr>
              <a:t>Integrate real-time obstacle avoidance.</a:t>
            </a:r>
            <a:endParaRPr>
              <a:solidFill>
                <a:schemeClr val="accent2"/>
              </a:solidFill>
            </a:endParaRPr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</a:pPr>
            <a:r>
              <a:rPr lang="en">
                <a:solidFill>
                  <a:schemeClr val="accent2"/>
                </a:solidFill>
              </a:rPr>
              <a:t>Detect targets for rescue autonomously.</a:t>
            </a:r>
            <a:endParaRPr>
              <a:solidFill>
                <a:schemeClr val="accent2"/>
              </a:solidFill>
            </a:endParaRPr>
          </a:p>
          <a:p>
            <a:pPr indent="-3429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●"/>
            </a:pPr>
            <a:r>
              <a:rPr lang="en">
                <a:solidFill>
                  <a:schemeClr val="accent2"/>
                </a:solidFill>
              </a:rPr>
              <a:t>Provide GPS location of itself upon detecting a target.</a:t>
            </a:r>
            <a:endParaRPr sz="2000">
              <a:solidFill>
                <a:schemeClr val="accent2"/>
              </a:solidFill>
            </a:endParaRPr>
          </a:p>
        </p:txBody>
      </p:sp>
      <p:pic>
        <p:nvPicPr>
          <p:cNvPr id="124" name="Google Shape;124;p17"/>
          <p:cNvPicPr preferRelativeResize="0"/>
          <p:nvPr/>
        </p:nvPicPr>
        <p:blipFill rotWithShape="1">
          <a:blip r:embed="rId3">
            <a:alphaModFix/>
          </a:blip>
          <a:srcRect b="17581" l="0" r="0" t="26087"/>
          <a:stretch/>
        </p:blipFill>
        <p:spPr>
          <a:xfrm flipH="1">
            <a:off x="8570425" y="0"/>
            <a:ext cx="573575" cy="698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Propulsion System Product Selection</a:t>
            </a:r>
            <a:endParaRPr/>
          </a:p>
        </p:txBody>
      </p:sp>
      <p:graphicFrame>
        <p:nvGraphicFramePr>
          <p:cNvPr id="454" name="Google Shape;454;p62"/>
          <p:cNvGraphicFramePr/>
          <p:nvPr/>
        </p:nvGraphicFramePr>
        <p:xfrm>
          <a:off x="1428750" y="111926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619250"/>
                <a:gridCol w="1390650"/>
                <a:gridCol w="1657350"/>
                <a:gridCol w="1619250"/>
              </a:tblGrid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Criteria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Quanum 15x5.5</a:t>
                      </a:r>
                      <a:endParaRPr b="1" sz="12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FLUXER 16.1x6.4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just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Eolo 18x6.5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Size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15x5.5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16.1x6.4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18x6.5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Weight (single)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20g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21±1.5g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Working Temp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-40℃~65℃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-40℃~65℃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-20℃~65℃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Storage Temp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-10℃~50℃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-10℃~50℃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-10℃~50℃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Material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CF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CF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CF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Lift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53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Drag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3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Cost (pair)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$12.5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$44.90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$79.99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55" name="Google Shape;455;p62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6" name="Google Shape;456;p62" title="PROP 2 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921300" y="4183888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62"/>
          <p:cNvPicPr preferRelativeResize="0"/>
          <p:nvPr/>
        </p:nvPicPr>
        <p:blipFill rotWithShape="1">
          <a:blip r:embed="rId5">
            <a:alphaModFix/>
          </a:blip>
          <a:srcRect b="0" l="7332" r="9243" t="0"/>
          <a:stretch/>
        </p:blipFill>
        <p:spPr>
          <a:xfrm>
            <a:off x="8250825" y="0"/>
            <a:ext cx="893175" cy="1070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8" name="Google Shape;458;p62"/>
          <p:cNvPicPr preferRelativeResize="0"/>
          <p:nvPr/>
        </p:nvPicPr>
        <p:blipFill rotWithShape="1">
          <a:blip r:embed="rId5">
            <a:alphaModFix/>
          </a:blip>
          <a:srcRect b="0" l="7332" r="9243" t="0"/>
          <a:stretch/>
        </p:blipFill>
        <p:spPr>
          <a:xfrm>
            <a:off x="8241900" y="0"/>
            <a:ext cx="902100" cy="10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6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Landing Gear Selection</a:t>
            </a:r>
            <a:endParaRPr/>
          </a:p>
        </p:txBody>
      </p:sp>
      <p:graphicFrame>
        <p:nvGraphicFramePr>
          <p:cNvPr id="464" name="Google Shape;464;p63"/>
          <p:cNvGraphicFramePr/>
          <p:nvPr/>
        </p:nvGraphicFramePr>
        <p:xfrm>
          <a:off x="1838325" y="1514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{4DD026D0-C64F-4478-9670-757F86659439}</a:tableStyleId>
              </a:tblPr>
              <a:tblGrid>
                <a:gridCol w="1619250"/>
                <a:gridCol w="1390650"/>
                <a:gridCol w="1657350"/>
                <a:gridCol w="800100"/>
              </a:tblGrid>
              <a:tr h="4451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Criteria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00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Fixed</a:t>
                      </a:r>
                      <a:endParaRPr b="1" sz="1200">
                        <a:solidFill>
                          <a:srgbClr val="FFFF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Skid-Type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Retractable</a:t>
                      </a:r>
                      <a:endParaRPr b="1"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FFFF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</a:tr>
              <a:tr h="3063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Stability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Shock Absorption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6497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Weight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Complexity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75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Suitability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High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Moderate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lnL cap="flat" cmpd="sng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8650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pic>
        <p:nvPicPr>
          <p:cNvPr id="465" name="Google Shape;465;p63" title="fIXED landing gear.mp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160700" y="3882900"/>
            <a:ext cx="4572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63"/>
          <p:cNvPicPr preferRelativeResize="0"/>
          <p:nvPr/>
        </p:nvPicPr>
        <p:blipFill rotWithShape="1">
          <a:blip r:embed="rId5">
            <a:alphaModFix/>
          </a:blip>
          <a:srcRect b="0" l="7332" r="9243" t="0"/>
          <a:stretch/>
        </p:blipFill>
        <p:spPr>
          <a:xfrm>
            <a:off x="8241900" y="0"/>
            <a:ext cx="902100" cy="10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4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Hardware</a:t>
            </a:r>
            <a:endParaRPr/>
          </a:p>
        </p:txBody>
      </p:sp>
      <p:sp>
        <p:nvSpPr>
          <p:cNvPr id="472" name="Google Shape;472;p6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Subsystem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Calculations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Design</a:t>
            </a:r>
            <a:endParaRPr/>
          </a:p>
        </p:txBody>
      </p:sp>
      <p:pic>
        <p:nvPicPr>
          <p:cNvPr id="478" name="Google Shape;478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8" y="1700362"/>
            <a:ext cx="2938999" cy="2398226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p65"/>
          <p:cNvSpPr txBox="1"/>
          <p:nvPr>
            <p:ph idx="2" type="body"/>
          </p:nvPr>
        </p:nvSpPr>
        <p:spPr>
          <a:xfrm>
            <a:off x="3555875" y="1229975"/>
            <a:ext cx="5276400" cy="335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Equipped</a:t>
            </a:r>
            <a:r>
              <a:rPr lang="en">
                <a:solidFill>
                  <a:schemeClr val="dk1"/>
                </a:solidFill>
              </a:rPr>
              <a:t> with a Diagonal Wheelbase of 550 mm (21.65 in), allowing for enough room to handle the 15 in x 5.5 in </a:t>
            </a:r>
            <a:r>
              <a:rPr lang="en">
                <a:solidFill>
                  <a:schemeClr val="dk1"/>
                </a:solidFill>
              </a:rPr>
              <a:t>diameter propellers for each arm.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Landing gear height of 260 mm (10.24 in), allowing enough room for the mounted cameras/sensors located at the bottom of the drone to get near total view with a limited amount of blind areas.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Capable of maintaining structural integrity with the payload while maintaining light stature with its 3k full carbon fiber material.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Maintains a low weight of 0.63 kg overall, allowing for the drones lift to weight ratio to maximize.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With the thickness of the main board being 1.5 mm (0.06 in), electronics should be safely located.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80" name="Google Shape;480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8539131" y="11"/>
            <a:ext cx="604867" cy="69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6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</a:t>
            </a:r>
            <a:r>
              <a:rPr lang="en"/>
              <a:t>Subsystem</a:t>
            </a:r>
            <a:r>
              <a:rPr lang="en"/>
              <a:t> Design</a:t>
            </a:r>
            <a:endParaRPr/>
          </a:p>
        </p:txBody>
      </p:sp>
      <p:sp>
        <p:nvSpPr>
          <p:cNvPr id="486" name="Google Shape;486;p66"/>
          <p:cNvSpPr txBox="1"/>
          <p:nvPr>
            <p:ph idx="1" type="body"/>
          </p:nvPr>
        </p:nvSpPr>
        <p:spPr>
          <a:xfrm>
            <a:off x="3102100" y="1037550"/>
            <a:ext cx="5730300" cy="319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Propellers are </a:t>
            </a:r>
            <a:r>
              <a:rPr lang="en">
                <a:solidFill>
                  <a:schemeClr val="dk1"/>
                </a:solidFill>
              </a:rPr>
              <a:t>equipped</a:t>
            </a:r>
            <a:r>
              <a:rPr lang="en">
                <a:solidFill>
                  <a:schemeClr val="dk1"/>
                </a:solidFill>
              </a:rPr>
              <a:t> with carbon reinforced nylon, showing to be 3 times tougher than traditional carbon fiber propellers.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Has a max working speed of 8450 rpm, a weight of 21g, size of 15*5.5 in, working temperature of 20-60C, and a dynamic balance value of 3000rpm</a:t>
            </a:r>
            <a:r>
              <a:rPr lang="en">
                <a:solidFill>
                  <a:schemeClr val="dk1"/>
                </a:solidFill>
              </a:rPr>
              <a:t>≤8mg.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tip of the propeller is designed to minimize vortices, ensuring little turbulence in the air.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The motor has a weight of 165g with a max thrust of 3720g.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Has a max </a:t>
            </a:r>
            <a:r>
              <a:rPr lang="en">
                <a:solidFill>
                  <a:schemeClr val="dk1"/>
                </a:solidFill>
              </a:rPr>
              <a:t>continuous</a:t>
            </a:r>
            <a:r>
              <a:rPr lang="en">
                <a:solidFill>
                  <a:schemeClr val="dk1"/>
                </a:solidFill>
              </a:rPr>
              <a:t> current of 45A/30s and a max </a:t>
            </a:r>
            <a:r>
              <a:rPr lang="en">
                <a:solidFill>
                  <a:schemeClr val="dk1"/>
                </a:solidFill>
              </a:rPr>
              <a:t>continuous</a:t>
            </a:r>
            <a:r>
              <a:rPr lang="en">
                <a:solidFill>
                  <a:schemeClr val="dk1"/>
                </a:solidFill>
              </a:rPr>
              <a:t> power of 1125 W at 400 KV.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87" name="Google Shape;487;p66"/>
          <p:cNvPicPr preferRelativeResize="0"/>
          <p:nvPr/>
        </p:nvPicPr>
        <p:blipFill rotWithShape="1">
          <a:blip r:embed="rId3">
            <a:alphaModFix/>
          </a:blip>
          <a:srcRect b="8054" l="0" r="0" t="0"/>
          <a:stretch/>
        </p:blipFill>
        <p:spPr>
          <a:xfrm>
            <a:off x="311700" y="1037550"/>
            <a:ext cx="2336024" cy="1534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591500"/>
            <a:ext cx="2530750" cy="180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539131" y="11"/>
            <a:ext cx="604867" cy="69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6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Subsystem Calculations</a:t>
            </a:r>
            <a:endParaRPr/>
          </a:p>
        </p:txBody>
      </p:sp>
      <p:sp>
        <p:nvSpPr>
          <p:cNvPr id="495" name="Google Shape;495;p67"/>
          <p:cNvSpPr txBox="1"/>
          <p:nvPr>
            <p:ph idx="1" type="body"/>
          </p:nvPr>
        </p:nvSpPr>
        <p:spPr>
          <a:xfrm>
            <a:off x="5506350" y="2170150"/>
            <a:ext cx="3467100" cy="2830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Subsystem Efficiency &amp; Load Analysis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96" name="Google Shape;496;p67"/>
          <p:cNvPicPr preferRelativeResize="0"/>
          <p:nvPr/>
        </p:nvPicPr>
        <p:blipFill rotWithShape="1">
          <a:blip r:embed="rId3">
            <a:alphaModFix/>
          </a:blip>
          <a:srcRect b="8589" l="4651" r="7920" t="2394"/>
          <a:stretch/>
        </p:blipFill>
        <p:spPr>
          <a:xfrm>
            <a:off x="98725" y="1198875"/>
            <a:ext cx="5407624" cy="2745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67"/>
          <p:cNvPicPr preferRelativeResize="0"/>
          <p:nvPr/>
        </p:nvPicPr>
        <p:blipFill rotWithShape="1">
          <a:blip r:embed="rId4">
            <a:alphaModFix/>
          </a:blip>
          <a:srcRect b="17581" l="0" r="0" t="26087"/>
          <a:stretch/>
        </p:blipFill>
        <p:spPr>
          <a:xfrm flipH="1">
            <a:off x="8570425" y="0"/>
            <a:ext cx="573575" cy="698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68"/>
          <p:cNvSpPr txBox="1"/>
          <p:nvPr>
            <p:ph type="title"/>
          </p:nvPr>
        </p:nvSpPr>
        <p:spPr>
          <a:xfrm>
            <a:off x="311700" y="401175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Mechanical Subsystem Calculations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aphicFrame>
        <p:nvGraphicFramePr>
          <p:cNvPr id="503" name="Google Shape;503;p68"/>
          <p:cNvGraphicFramePr/>
          <p:nvPr/>
        </p:nvGraphicFramePr>
        <p:xfrm>
          <a:off x="1600200" y="1647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{B92C42A2-D4BB-4E98-BC9A-966265A5A531}</a:tableStyleId>
              </a:tblPr>
              <a:tblGrid>
                <a:gridCol w="2971800"/>
                <a:gridCol w="2971800"/>
              </a:tblGrid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Load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7.1 Kg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Endurance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23.9 min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Electric Power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346</a:t>
                      </a: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 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Estimated Temperature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48 C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T/W ratio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2.2:1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Specific Thrust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7.56 g/W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</a:tr>
            </a:tbl>
          </a:graphicData>
        </a:graphic>
      </p:graphicFrame>
      <p:sp>
        <p:nvSpPr>
          <p:cNvPr id="504" name="Google Shape;504;p68"/>
          <p:cNvSpPr txBox="1"/>
          <p:nvPr/>
        </p:nvSpPr>
        <p:spPr>
          <a:xfrm>
            <a:off x="304800" y="304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1" sz="1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05" name="Google Shape;505;p68"/>
          <p:cNvPicPr preferRelativeResize="0"/>
          <p:nvPr/>
        </p:nvPicPr>
        <p:blipFill rotWithShape="1">
          <a:blip r:embed="rId3">
            <a:alphaModFix/>
          </a:blip>
          <a:srcRect b="17581" l="0" r="0" t="26087"/>
          <a:stretch/>
        </p:blipFill>
        <p:spPr>
          <a:xfrm flipH="1">
            <a:off x="8570425" y="0"/>
            <a:ext cx="573575" cy="698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69"/>
          <p:cNvSpPr txBox="1"/>
          <p:nvPr>
            <p:ph type="title"/>
          </p:nvPr>
        </p:nvSpPr>
        <p:spPr>
          <a:xfrm>
            <a:off x="311700" y="4144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Drone Performance</a:t>
            </a:r>
            <a:endParaRPr/>
          </a:p>
        </p:txBody>
      </p:sp>
      <p:graphicFrame>
        <p:nvGraphicFramePr>
          <p:cNvPr id="511" name="Google Shape;511;p69"/>
          <p:cNvGraphicFramePr/>
          <p:nvPr/>
        </p:nvGraphicFramePr>
        <p:xfrm>
          <a:off x="1600200" y="1647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{B92C42A2-D4BB-4E98-BC9A-966265A5A531}</a:tableStyleId>
              </a:tblPr>
              <a:tblGrid>
                <a:gridCol w="2971800"/>
                <a:gridCol w="2971800"/>
              </a:tblGrid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All-Up Weight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3250 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Payload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2850 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Max Speed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56 km/h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Range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5280 m (5.28 km)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Total Disc Area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45.60 dm²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FFFFFF"/>
                    </a:solidFill>
                  </a:tcPr>
                </a:tc>
              </a:tr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Disc Loading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70.6 g/in²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C1E4F5"/>
                    </a:solidFill>
                  </a:tcPr>
                </a:tc>
              </a:tr>
            </a:tbl>
          </a:graphicData>
        </a:graphic>
      </p:graphicFrame>
      <p:pic>
        <p:nvPicPr>
          <p:cNvPr id="512" name="Google Shape;512;p69"/>
          <p:cNvPicPr preferRelativeResize="0"/>
          <p:nvPr/>
        </p:nvPicPr>
        <p:blipFill rotWithShape="1">
          <a:blip r:embed="rId3">
            <a:alphaModFix/>
          </a:blip>
          <a:srcRect b="17581" l="0" r="0" t="26087"/>
          <a:stretch/>
        </p:blipFill>
        <p:spPr>
          <a:xfrm flipH="1">
            <a:off x="8570425" y="0"/>
            <a:ext cx="573575" cy="698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0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Prototyping and Future plans</a:t>
            </a:r>
            <a:endParaRPr/>
          </a:p>
        </p:txBody>
      </p:sp>
      <p:sp>
        <p:nvSpPr>
          <p:cNvPr id="518" name="Google Shape;518;p70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Altered Design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Further plans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71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Altered Design</a:t>
            </a:r>
            <a:endParaRPr/>
          </a:p>
        </p:txBody>
      </p:sp>
      <p:sp>
        <p:nvSpPr>
          <p:cNvPr id="524" name="Google Shape;524;p71"/>
          <p:cNvSpPr txBox="1"/>
          <p:nvPr>
            <p:ph idx="2" type="body"/>
          </p:nvPr>
        </p:nvSpPr>
        <p:spPr>
          <a:xfrm>
            <a:off x="1161150" y="3166250"/>
            <a:ext cx="6821700" cy="1502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Due to issues with the original kit, new base plates had to be printed to allow for more room. Base plates are now 225x225 mm^2 and the camera mounting station underneath is now 112x112 mm^2. The exact type of wood is mdf ¼ inches and was cut using the C02 Laser cutter located at the UCF TI lab.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25" name="Google Shape;525;p71"/>
          <p:cNvPicPr preferRelativeResize="0"/>
          <p:nvPr/>
        </p:nvPicPr>
        <p:blipFill rotWithShape="1">
          <a:blip r:embed="rId3">
            <a:alphaModFix/>
          </a:blip>
          <a:srcRect b="31131" l="7271" r="4583" t="20519"/>
          <a:stretch/>
        </p:blipFill>
        <p:spPr>
          <a:xfrm>
            <a:off x="2016525" y="1229975"/>
            <a:ext cx="2511448" cy="183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71"/>
          <p:cNvPicPr preferRelativeResize="0"/>
          <p:nvPr/>
        </p:nvPicPr>
        <p:blipFill rotWithShape="1">
          <a:blip r:embed="rId4">
            <a:alphaModFix/>
          </a:blip>
          <a:srcRect b="20613" l="2443" r="3580" t="37918"/>
          <a:stretch/>
        </p:blipFill>
        <p:spPr>
          <a:xfrm>
            <a:off x="4572000" y="1229975"/>
            <a:ext cx="3121701" cy="1836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7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8539131" y="11"/>
            <a:ext cx="604867" cy="69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Goals and Objectives Continued</a:t>
            </a:r>
            <a:endParaRPr/>
          </a:p>
        </p:txBody>
      </p:sp>
      <p:sp>
        <p:nvSpPr>
          <p:cNvPr id="130" name="Google Shape;130;p18"/>
          <p:cNvSpPr txBox="1"/>
          <p:nvPr>
            <p:ph idx="1" type="body"/>
          </p:nvPr>
        </p:nvSpPr>
        <p:spPr>
          <a:xfrm>
            <a:off x="311700" y="1017800"/>
            <a:ext cx="8520600" cy="366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1"/>
                </a:solidFill>
              </a:rPr>
              <a:t>Electrical Objectives</a:t>
            </a:r>
            <a:r>
              <a:rPr lang="en" sz="2000">
                <a:solidFill>
                  <a:schemeClr val="accent1"/>
                </a:solidFill>
              </a:rPr>
              <a:t>:</a:t>
            </a:r>
            <a:r>
              <a:rPr lang="en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accent2"/>
              </a:solidFill>
            </a:endParaRPr>
          </a:p>
          <a:p>
            <a:pPr indent="-334327" lvl="0" marL="457200" rtl="0" algn="l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●"/>
            </a:pPr>
            <a:r>
              <a:rPr lang="en">
                <a:solidFill>
                  <a:schemeClr val="accent2"/>
                </a:solidFill>
              </a:rPr>
              <a:t>Implement MAVLink for drone and base station communication</a:t>
            </a:r>
            <a:endParaRPr>
              <a:solidFill>
                <a:schemeClr val="accent2"/>
              </a:solidFill>
            </a:endParaRPr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●"/>
            </a:pPr>
            <a:r>
              <a:rPr lang="en">
                <a:solidFill>
                  <a:schemeClr val="accent2"/>
                </a:solidFill>
              </a:rPr>
              <a:t>Implement a variety of sensors including altitude, acceleration, orientation as well as GPS, LiDAR, and radar for </a:t>
            </a:r>
            <a:r>
              <a:rPr lang="en">
                <a:solidFill>
                  <a:schemeClr val="accent2"/>
                </a:solidFill>
              </a:rPr>
              <a:t>autonomous</a:t>
            </a:r>
            <a:r>
              <a:rPr lang="en">
                <a:solidFill>
                  <a:schemeClr val="accent2"/>
                </a:solidFill>
              </a:rPr>
              <a:t> flight.</a:t>
            </a:r>
            <a:endParaRPr>
              <a:solidFill>
                <a:schemeClr val="accent2"/>
              </a:solidFill>
            </a:endParaRPr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657"/>
              <a:buChar char="●"/>
            </a:pPr>
            <a:r>
              <a:rPr lang="en" sz="1788">
                <a:solidFill>
                  <a:schemeClr val="accent2"/>
                </a:solidFill>
              </a:rPr>
              <a:t>Implement AI processor and EO/IR video cameras for autonomous target detection.</a:t>
            </a:r>
            <a:endParaRPr sz="1788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1"/>
                </a:solidFill>
              </a:rPr>
              <a:t>Mechanical</a:t>
            </a:r>
            <a:r>
              <a:rPr b="1" lang="en" sz="2000">
                <a:solidFill>
                  <a:schemeClr val="accent1"/>
                </a:solidFill>
              </a:rPr>
              <a:t> Objectives:</a:t>
            </a:r>
            <a:endParaRPr b="1" sz="2000">
              <a:solidFill>
                <a:schemeClr val="accent1"/>
              </a:solidFill>
            </a:endParaRPr>
          </a:p>
          <a:p>
            <a:pPr indent="-334327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●"/>
            </a:pPr>
            <a:r>
              <a:rPr lang="en">
                <a:solidFill>
                  <a:schemeClr val="accent2"/>
                </a:solidFill>
              </a:rPr>
              <a:t>Design drones to be lightweight and aeroefficient.</a:t>
            </a:r>
            <a:endParaRPr>
              <a:solidFill>
                <a:schemeClr val="accent2"/>
              </a:solidFill>
            </a:endParaRPr>
          </a:p>
          <a:p>
            <a:pPr indent="-334327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●"/>
            </a:pPr>
            <a:r>
              <a:rPr lang="en">
                <a:solidFill>
                  <a:schemeClr val="accent2"/>
                </a:solidFill>
              </a:rPr>
              <a:t>Optimize propulsion system to minimize energy consumption.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1"/>
                </a:solidFill>
              </a:rPr>
              <a:t>Stretch Goals</a:t>
            </a:r>
            <a:r>
              <a:rPr b="1" lang="en" sz="2000">
                <a:solidFill>
                  <a:schemeClr val="accent1"/>
                </a:solidFill>
              </a:rPr>
              <a:t>:</a:t>
            </a:r>
            <a:endParaRPr b="1" sz="2000">
              <a:solidFill>
                <a:schemeClr val="accent1"/>
              </a:solidFill>
            </a:endParaRPr>
          </a:p>
          <a:p>
            <a:pPr indent="-334327" lvl="0" marL="45720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●"/>
            </a:pPr>
            <a:r>
              <a:rPr lang="en">
                <a:solidFill>
                  <a:schemeClr val="accent2"/>
                </a:solidFill>
              </a:rPr>
              <a:t>Achieve centimeter precision using RTK on the GPS</a:t>
            </a:r>
            <a:endParaRPr>
              <a:solidFill>
                <a:schemeClr val="accent2"/>
              </a:solidFill>
            </a:endParaRPr>
          </a:p>
          <a:p>
            <a:pPr indent="-334327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●"/>
            </a:pPr>
            <a:r>
              <a:rPr lang="en">
                <a:solidFill>
                  <a:schemeClr val="accent2"/>
                </a:solidFill>
              </a:rPr>
              <a:t>Optimize drone design for efficient recharging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131" name="Google Shape;131;p18"/>
          <p:cNvPicPr preferRelativeResize="0"/>
          <p:nvPr/>
        </p:nvPicPr>
        <p:blipFill rotWithShape="1">
          <a:blip r:embed="rId3">
            <a:alphaModFix/>
          </a:blip>
          <a:srcRect b="17581" l="0" r="0" t="26087"/>
          <a:stretch/>
        </p:blipFill>
        <p:spPr>
          <a:xfrm flipH="1">
            <a:off x="8570425" y="0"/>
            <a:ext cx="573575" cy="698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72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Plans</a:t>
            </a:r>
            <a:endParaRPr/>
          </a:p>
        </p:txBody>
      </p:sp>
      <p:sp>
        <p:nvSpPr>
          <p:cNvPr id="533" name="Google Shape;533;p72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plans for the MAE team involve: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Creating an enclosure for the electronics placed in the drone to protect against weather or turbulence.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Making brackets for the landing gear of the drone that will cause the shear stress to be more evenly spread </a:t>
            </a:r>
            <a:r>
              <a:rPr lang="en"/>
              <a:t>across</a:t>
            </a:r>
            <a:r>
              <a:rPr lang="en"/>
              <a:t> the base plates, eliminating the risk of damage during initial tests.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Properly mounting the electronics within the drone by using standoff screws in the wood. </a:t>
            </a:r>
            <a:endParaRPr/>
          </a:p>
        </p:txBody>
      </p:sp>
      <p:pic>
        <p:nvPicPr>
          <p:cNvPr id="534" name="Google Shape;534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8539131" y="11"/>
            <a:ext cx="604867" cy="69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73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Design</a:t>
            </a:r>
            <a:endParaRPr/>
          </a:p>
        </p:txBody>
      </p:sp>
      <p:sp>
        <p:nvSpPr>
          <p:cNvPr id="540" name="Google Shape;540;p7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Software Structure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Interfacing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74"/>
          <p:cNvSpPr txBox="1"/>
          <p:nvPr>
            <p:ph type="title"/>
          </p:nvPr>
        </p:nvSpPr>
        <p:spPr>
          <a:xfrm>
            <a:off x="311700" y="16255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Interface Requirements</a:t>
            </a:r>
            <a:endParaRPr/>
          </a:p>
        </p:txBody>
      </p:sp>
      <p:sp>
        <p:nvSpPr>
          <p:cNvPr id="546" name="Google Shape;546;p74"/>
          <p:cNvSpPr txBox="1"/>
          <p:nvPr>
            <p:ph idx="1" type="body"/>
          </p:nvPr>
        </p:nvSpPr>
        <p:spPr>
          <a:xfrm>
            <a:off x="311700" y="770350"/>
            <a:ext cx="8520600" cy="284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SPARROW Interface</a:t>
            </a:r>
            <a:endParaRPr>
              <a:solidFill>
                <a:schemeClr val="accent2"/>
              </a:solidFill>
            </a:endParaRPr>
          </a:p>
          <a:p>
            <a:pPr indent="-317182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-"/>
            </a:pPr>
            <a:r>
              <a:rPr lang="en">
                <a:solidFill>
                  <a:schemeClr val="accent2"/>
                </a:solidFill>
              </a:rPr>
              <a:t>Must be able to send commands</a:t>
            </a:r>
            <a:r>
              <a:rPr lang="en">
                <a:solidFill>
                  <a:schemeClr val="accent2"/>
                </a:solidFill>
              </a:rPr>
              <a:t> to and</a:t>
            </a:r>
            <a:r>
              <a:rPr lang="en">
                <a:solidFill>
                  <a:schemeClr val="accent2"/>
                </a:solidFill>
              </a:rPr>
              <a:t> </a:t>
            </a:r>
            <a:r>
              <a:rPr lang="en">
                <a:solidFill>
                  <a:schemeClr val="accent2"/>
                </a:solidFill>
              </a:rPr>
              <a:t>from</a:t>
            </a:r>
            <a:r>
              <a:rPr lang="en">
                <a:solidFill>
                  <a:schemeClr val="accent2"/>
                </a:solidFill>
              </a:rPr>
              <a:t> the ground station.</a:t>
            </a:r>
            <a:endParaRPr>
              <a:solidFill>
                <a:schemeClr val="accent2"/>
              </a:solidFill>
            </a:endParaRPr>
          </a:p>
          <a:p>
            <a:pPr indent="-31718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-"/>
            </a:pPr>
            <a:r>
              <a:rPr lang="en">
                <a:solidFill>
                  <a:schemeClr val="accent2"/>
                </a:solidFill>
              </a:rPr>
              <a:t>Must support receiving target sighted alerts.</a:t>
            </a:r>
            <a:endParaRPr>
              <a:solidFill>
                <a:schemeClr val="accent2"/>
              </a:solidFill>
            </a:endParaRPr>
          </a:p>
          <a:p>
            <a:pPr indent="-31718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-"/>
            </a:pPr>
            <a:r>
              <a:rPr lang="en">
                <a:solidFill>
                  <a:schemeClr val="accent2"/>
                </a:solidFill>
              </a:rPr>
              <a:t>Must support sending image data fast enough to meet ground station data rate requirements.</a:t>
            </a:r>
            <a:endParaRPr>
              <a:solidFill>
                <a:schemeClr val="accent2"/>
              </a:solidFill>
            </a:endParaRPr>
          </a:p>
          <a:p>
            <a:pPr indent="-31718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-"/>
            </a:pPr>
            <a:r>
              <a:rPr lang="en">
                <a:solidFill>
                  <a:schemeClr val="accent2"/>
                </a:solidFill>
              </a:rPr>
              <a:t>Wiring must be secure enough to not come loose during flight.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VITALs Interface</a:t>
            </a:r>
            <a:endParaRPr>
              <a:solidFill>
                <a:schemeClr val="accent2"/>
              </a:solidFill>
            </a:endParaRPr>
          </a:p>
          <a:p>
            <a:pPr indent="-317182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-"/>
            </a:pPr>
            <a:r>
              <a:rPr lang="en">
                <a:solidFill>
                  <a:schemeClr val="accent2"/>
                </a:solidFill>
              </a:rPr>
              <a:t>Must be able to receive and transmit commands within range and at the data rate required by the ground station.</a:t>
            </a:r>
            <a:endParaRPr>
              <a:solidFill>
                <a:schemeClr val="accent2"/>
              </a:solidFill>
            </a:endParaRPr>
          </a:p>
          <a:p>
            <a:pPr indent="-31718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-"/>
            </a:pPr>
            <a:r>
              <a:rPr lang="en">
                <a:solidFill>
                  <a:schemeClr val="accent2"/>
                </a:solidFill>
              </a:rPr>
              <a:t>Must be power, size, and weight efficient to maximize flight time.</a:t>
            </a:r>
            <a:endParaRPr>
              <a:solidFill>
                <a:schemeClr val="accent2"/>
              </a:solidFill>
            </a:endParaRPr>
          </a:p>
          <a:p>
            <a:pPr indent="-31718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-"/>
            </a:pPr>
            <a:r>
              <a:rPr lang="en">
                <a:solidFill>
                  <a:schemeClr val="accent2"/>
                </a:solidFill>
              </a:rPr>
              <a:t>Must be able to support a mesh network between the drone swarm and ground station.</a:t>
            </a:r>
            <a:endParaRPr>
              <a:solidFill>
                <a:schemeClr val="accent2"/>
              </a:solidFill>
            </a:endParaRPr>
          </a:p>
          <a:p>
            <a:pPr indent="-317182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Char char="-"/>
            </a:pPr>
            <a:r>
              <a:rPr lang="en">
                <a:solidFill>
                  <a:schemeClr val="accent2"/>
                </a:solidFill>
              </a:rPr>
              <a:t>Must support sending image data at the rate required by the ground station.</a:t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547" name="Google Shape;547;p74"/>
          <p:cNvPicPr preferRelativeResize="0"/>
          <p:nvPr/>
        </p:nvPicPr>
        <p:blipFill rotWithShape="1">
          <a:blip r:embed="rId3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75"/>
          <p:cNvSpPr txBox="1"/>
          <p:nvPr>
            <p:ph type="title"/>
          </p:nvPr>
        </p:nvSpPr>
        <p:spPr>
          <a:xfrm>
            <a:off x="311700" y="16255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Interface Design</a:t>
            </a:r>
            <a:endParaRPr/>
          </a:p>
        </p:txBody>
      </p:sp>
      <p:sp>
        <p:nvSpPr>
          <p:cNvPr id="553" name="Google Shape;553;p75"/>
          <p:cNvSpPr txBox="1"/>
          <p:nvPr>
            <p:ph idx="1" type="body"/>
          </p:nvPr>
        </p:nvSpPr>
        <p:spPr>
          <a:xfrm>
            <a:off x="103800" y="770350"/>
            <a:ext cx="5012400" cy="377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2"/>
                </a:solidFill>
              </a:rPr>
              <a:t>SPARROW/VITALs</a:t>
            </a:r>
            <a:r>
              <a:rPr lang="en" sz="1600">
                <a:solidFill>
                  <a:schemeClr val="accent2"/>
                </a:solidFill>
              </a:rPr>
              <a:t> interface</a:t>
            </a:r>
            <a:endParaRPr sz="1600">
              <a:solidFill>
                <a:schemeClr val="accent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-"/>
            </a:pPr>
            <a:r>
              <a:rPr lang="en" sz="1400">
                <a:solidFill>
                  <a:schemeClr val="accent2"/>
                </a:solidFill>
              </a:rPr>
              <a:t>MAVLink is used as the protocol for both the SPARROW and VITALS interfaces. </a:t>
            </a:r>
            <a:endParaRPr sz="1400">
              <a:solidFill>
                <a:schemeClr val="accent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-"/>
            </a:pPr>
            <a:r>
              <a:rPr lang="en" sz="1400">
                <a:solidFill>
                  <a:schemeClr val="accent2"/>
                </a:solidFill>
              </a:rPr>
              <a:t>MAVLink supports mesh networks through MAVLink nodes on the network retransmitting messages whose target id does not match theirs and broadcast messaging.</a:t>
            </a:r>
            <a:endParaRPr sz="1400">
              <a:solidFill>
                <a:schemeClr val="accent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-"/>
            </a:pPr>
            <a:r>
              <a:rPr lang="en" sz="1400">
                <a:solidFill>
                  <a:schemeClr val="accent2"/>
                </a:solidFill>
              </a:rPr>
              <a:t>MAVLink sends image data by splitting them into chunks before transmission and packet sequence IDs. Requires data transmission handshake before TX. </a:t>
            </a:r>
            <a:endParaRPr sz="1400">
              <a:solidFill>
                <a:schemeClr val="accent2"/>
              </a:solidFill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Char char="-"/>
            </a:pPr>
            <a:r>
              <a:rPr lang="en" sz="1400">
                <a:solidFill>
                  <a:schemeClr val="accent2"/>
                </a:solidFill>
              </a:rPr>
              <a:t>By using MAVLink for both interfaces, messages received from the ground station can be routed to SPARROW efficiently.</a:t>
            </a:r>
            <a:endParaRPr sz="14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554" name="Google Shape;554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84750" y="770350"/>
            <a:ext cx="3485274" cy="3124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55" name="Google Shape;555;p75"/>
          <p:cNvPicPr preferRelativeResize="0"/>
          <p:nvPr/>
        </p:nvPicPr>
        <p:blipFill rotWithShape="1">
          <a:blip r:embed="rId4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7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Diagram</a:t>
            </a:r>
            <a:endParaRPr/>
          </a:p>
        </p:txBody>
      </p:sp>
      <p:pic>
        <p:nvPicPr>
          <p:cNvPr id="561" name="Google Shape;561;p76"/>
          <p:cNvPicPr preferRelativeResize="0"/>
          <p:nvPr/>
        </p:nvPicPr>
        <p:blipFill rotWithShape="1">
          <a:blip r:embed="rId3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7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67000" y="936700"/>
            <a:ext cx="3810000" cy="3633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7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Subsystem</a:t>
            </a:r>
            <a:endParaRPr/>
          </a:p>
        </p:txBody>
      </p:sp>
      <p:sp>
        <p:nvSpPr>
          <p:cNvPr id="568" name="Google Shape;568;p77"/>
          <p:cNvSpPr txBox="1"/>
          <p:nvPr>
            <p:ph idx="1" type="body"/>
          </p:nvPr>
        </p:nvSpPr>
        <p:spPr>
          <a:xfrm>
            <a:off x="311700" y="972750"/>
            <a:ext cx="8520600" cy="159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The software stack consists of ChibiOS, running ArduPilot. Ardupilot processes sensor input and </a:t>
            </a:r>
            <a:r>
              <a:rPr lang="en">
                <a:solidFill>
                  <a:schemeClr val="accent2"/>
                </a:solidFill>
              </a:rPr>
              <a:t>outputs</a:t>
            </a:r>
            <a:r>
              <a:rPr lang="en">
                <a:solidFill>
                  <a:schemeClr val="accent2"/>
                </a:solidFill>
              </a:rPr>
              <a:t> changes to motors. ArduPilot uses the MAVLink protocol to communicate with the ground station and other drones and DSHOT to send signals to the ESC’s.</a:t>
            </a:r>
            <a:endParaRPr sz="1600">
              <a:solidFill>
                <a:schemeClr val="accent2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-"/>
            </a:pPr>
            <a:r>
              <a:rPr lang="en" sz="1600">
                <a:solidFill>
                  <a:schemeClr val="accent2"/>
                </a:solidFill>
              </a:rPr>
              <a:t>Simple stack reduces memory and processor speed requirements.</a:t>
            </a:r>
            <a:endParaRPr sz="1600">
              <a:solidFill>
                <a:schemeClr val="accent2"/>
              </a:solidFill>
            </a:endParaRPr>
          </a:p>
        </p:txBody>
      </p:sp>
      <p:pic>
        <p:nvPicPr>
          <p:cNvPr id="569" name="Google Shape;569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774" y="2540400"/>
            <a:ext cx="4772775" cy="229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77"/>
          <p:cNvPicPr preferRelativeResize="0"/>
          <p:nvPr/>
        </p:nvPicPr>
        <p:blipFill rotWithShape="1">
          <a:blip r:embed="rId4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7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Design</a:t>
            </a:r>
            <a:endParaRPr/>
          </a:p>
        </p:txBody>
      </p:sp>
      <p:sp>
        <p:nvSpPr>
          <p:cNvPr id="576" name="Google Shape;576;p78"/>
          <p:cNvSpPr txBox="1"/>
          <p:nvPr>
            <p:ph idx="1" type="body"/>
          </p:nvPr>
        </p:nvSpPr>
        <p:spPr>
          <a:xfrm>
            <a:off x="3916600" y="1017800"/>
            <a:ext cx="3984000" cy="328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Build environment running on a Linux virtual machine.</a:t>
            </a:r>
            <a:endParaRPr>
              <a:solidFill>
                <a:schemeClr val="accent2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-"/>
            </a:pPr>
            <a:r>
              <a:rPr lang="en" sz="1600">
                <a:solidFill>
                  <a:schemeClr val="accent2"/>
                </a:solidFill>
              </a:rPr>
              <a:t>Pin definitions written and custom firmware built on virtual machine</a:t>
            </a:r>
            <a:endParaRPr sz="1600">
              <a:solidFill>
                <a:schemeClr val="accent2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-"/>
            </a:pPr>
            <a:r>
              <a:rPr lang="en" sz="1600">
                <a:solidFill>
                  <a:schemeClr val="accent2"/>
                </a:solidFill>
              </a:rPr>
              <a:t>Custom firmware flashed using </a:t>
            </a:r>
            <a:r>
              <a:rPr lang="en" sz="1600">
                <a:solidFill>
                  <a:schemeClr val="accent2"/>
                </a:solidFill>
              </a:rPr>
              <a:t>STM32Cube Programmer</a:t>
            </a:r>
            <a:r>
              <a:rPr lang="en" sz="1600">
                <a:solidFill>
                  <a:schemeClr val="accent2"/>
                </a:solidFill>
              </a:rPr>
              <a:t> &amp; Mission Planner</a:t>
            </a:r>
            <a:endParaRPr sz="1600">
              <a:solidFill>
                <a:schemeClr val="accent2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Mission Planner utilized for testing and ground control software</a:t>
            </a:r>
            <a:endParaRPr>
              <a:solidFill>
                <a:schemeClr val="accent2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-"/>
            </a:pPr>
            <a:r>
              <a:rPr lang="en" sz="1600">
                <a:solidFill>
                  <a:schemeClr val="accent2"/>
                </a:solidFill>
              </a:rPr>
              <a:t>Both electrical and software</a:t>
            </a:r>
            <a:endParaRPr sz="1600">
              <a:solidFill>
                <a:schemeClr val="accent2"/>
              </a:solidFill>
            </a:endParaRPr>
          </a:p>
          <a:p>
            <a:pPr indent="-3302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-"/>
            </a:pPr>
            <a:r>
              <a:rPr lang="en" sz="1600">
                <a:solidFill>
                  <a:schemeClr val="accent2"/>
                </a:solidFill>
              </a:rPr>
              <a:t>Can also upload firmware</a:t>
            </a:r>
            <a:endParaRPr sz="1600">
              <a:solidFill>
                <a:schemeClr val="accent2"/>
              </a:solidFill>
            </a:endParaRPr>
          </a:p>
        </p:txBody>
      </p:sp>
      <p:pic>
        <p:nvPicPr>
          <p:cNvPr id="577" name="Google Shape;577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859275"/>
            <a:ext cx="3146549" cy="200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8" name="Google Shape;578;p78"/>
          <p:cNvPicPr preferRelativeResize="0"/>
          <p:nvPr/>
        </p:nvPicPr>
        <p:blipFill rotWithShape="1">
          <a:blip r:embed="rId4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7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1700" y="936689"/>
            <a:ext cx="3146549" cy="19240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79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Prototyping and Testing</a:t>
            </a:r>
            <a:endParaRPr/>
          </a:p>
        </p:txBody>
      </p:sp>
      <p:sp>
        <p:nvSpPr>
          <p:cNvPr id="585" name="Google Shape;585;p7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PCB Testing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ESC Testing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MAVLink Testing</a:t>
            </a:r>
            <a:endParaRPr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80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ESC Protocol Testing</a:t>
            </a:r>
            <a:endParaRPr/>
          </a:p>
        </p:txBody>
      </p:sp>
      <p:sp>
        <p:nvSpPr>
          <p:cNvPr id="591" name="Google Shape;591;p80"/>
          <p:cNvSpPr txBox="1"/>
          <p:nvPr>
            <p:ph idx="1" type="body"/>
          </p:nvPr>
        </p:nvSpPr>
        <p:spPr>
          <a:xfrm>
            <a:off x="4612100" y="1229875"/>
            <a:ext cx="42201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Confirmed dshot commands can be sent from COTS flight computer via Ardupilot. 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592" name="Google Shape;592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342787"/>
            <a:ext cx="4150902" cy="3113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3" name="Google Shape;593;p80"/>
          <p:cNvPicPr preferRelativeResize="0"/>
          <p:nvPr/>
        </p:nvPicPr>
        <p:blipFill rotWithShape="1">
          <a:blip r:embed="rId4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81"/>
          <p:cNvSpPr txBox="1"/>
          <p:nvPr>
            <p:ph type="title"/>
          </p:nvPr>
        </p:nvSpPr>
        <p:spPr>
          <a:xfrm>
            <a:off x="3727550" y="410000"/>
            <a:ext cx="48969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MAVLink and ESC Testing</a:t>
            </a:r>
            <a:endParaRPr/>
          </a:p>
        </p:txBody>
      </p:sp>
      <p:sp>
        <p:nvSpPr>
          <p:cNvPr id="599" name="Google Shape;599;p81"/>
          <p:cNvSpPr txBox="1"/>
          <p:nvPr>
            <p:ph idx="1" type="body"/>
          </p:nvPr>
        </p:nvSpPr>
        <p:spPr>
          <a:xfrm>
            <a:off x="4077375" y="1229875"/>
            <a:ext cx="47550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Tested controlling the motors through the ESC remotely using MAVLink. 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solidFill>
                  <a:schemeClr val="dk1"/>
                </a:solidFill>
              </a:rPr>
              <a:t>Motors were tested for the full range of throttle up to 5 seconds.</a:t>
            </a:r>
            <a:br>
              <a:rPr lang="en">
                <a:solidFill>
                  <a:schemeClr val="dk1"/>
                </a:solidFill>
              </a:rPr>
            </a:br>
            <a:br>
              <a:rPr lang="en">
                <a:solidFill>
                  <a:schemeClr val="dk1"/>
                </a:solidFill>
              </a:rPr>
            </a:br>
            <a:endParaRPr>
              <a:solidFill>
                <a:schemeClr val="dk1"/>
              </a:solidFill>
            </a:endParaRPr>
          </a:p>
        </p:txBody>
      </p:sp>
      <p:pic>
        <p:nvPicPr>
          <p:cNvPr id="600" name="Google Shape;600;p81"/>
          <p:cNvPicPr preferRelativeResize="0"/>
          <p:nvPr/>
        </p:nvPicPr>
        <p:blipFill rotWithShape="1">
          <a:blip r:embed="rId3">
            <a:alphaModFix/>
          </a:blip>
          <a:srcRect b="0" l="0" r="0" t="8842"/>
          <a:stretch/>
        </p:blipFill>
        <p:spPr>
          <a:xfrm>
            <a:off x="113550" y="100875"/>
            <a:ext cx="3614003" cy="247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3551" y="2699241"/>
            <a:ext cx="3614000" cy="2105309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81"/>
          <p:cNvPicPr preferRelativeResize="0"/>
          <p:nvPr/>
        </p:nvPicPr>
        <p:blipFill rotWithShape="1">
          <a:blip r:embed="rId5">
            <a:alphaModFix/>
          </a:blip>
          <a:srcRect b="10096" l="0" r="0" t="0"/>
          <a:stretch/>
        </p:blipFill>
        <p:spPr>
          <a:xfrm>
            <a:off x="8362600" y="-12"/>
            <a:ext cx="781400" cy="936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9"/>
          <p:cNvSpPr txBox="1"/>
          <p:nvPr>
            <p:ph type="title"/>
          </p:nvPr>
        </p:nvSpPr>
        <p:spPr>
          <a:xfrm>
            <a:off x="260250" y="10475"/>
            <a:ext cx="86235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Specifications</a:t>
            </a:r>
            <a:endParaRPr/>
          </a:p>
        </p:txBody>
      </p:sp>
      <p:graphicFrame>
        <p:nvGraphicFramePr>
          <p:cNvPr id="137" name="Google Shape;137;p19"/>
          <p:cNvGraphicFramePr/>
          <p:nvPr/>
        </p:nvGraphicFramePr>
        <p:xfrm>
          <a:off x="4642775" y="2571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321300"/>
                <a:gridCol w="1726825"/>
              </a:tblGrid>
              <a:tr h="293350"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Obstacle Detection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 hMerge="1"/>
              </a:tr>
              <a:tr h="269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Horizontal FOV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360°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87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Range of Effective Distance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12m &lt; x &lt; 25m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872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Accuracy Percentage Within Distance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90%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5159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</a:rPr>
                        <a:t>Size of Sensor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</a:rPr>
                        <a:t>55.6x55.6.41.3mm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</a:rPr>
                        <a:t> </a:t>
                      </a:r>
                      <a:endParaRPr sz="9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38" name="Google Shape;138;p19"/>
          <p:cNvGraphicFramePr/>
          <p:nvPr/>
        </p:nvGraphicFramePr>
        <p:xfrm>
          <a:off x="260238" y="618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276475"/>
                <a:gridCol w="1771650"/>
              </a:tblGrid>
              <a:tr h="200025"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EO &amp; IR </a:t>
                      </a: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Camera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 hMerge="1"/>
              </a:tr>
              <a:tr h="337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 Camera Size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25.7mm x 17.7mm x 16.0mm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 Camera Weight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3.5g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Range of Thermal Detection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-40°C &lt; x &lt; 300°C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Cost of Thermal Camera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$40 &lt; x &lt; $60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Accuracy Percentage Within Distance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±2°C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9" name="Google Shape;139;p19"/>
          <p:cNvGraphicFramePr/>
          <p:nvPr/>
        </p:nvGraphicFramePr>
        <p:xfrm>
          <a:off x="4642775" y="12802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471475"/>
                <a:gridCol w="1576650"/>
              </a:tblGrid>
              <a:tr h="20002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Communication Spec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 hMerge="1"/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GPS Update Rate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 Hz &lt; x &lt; 20 Hz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Video Transfer Frequency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5.8 GHz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Communication Range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 km &lt; x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0" name="Google Shape;140;p19"/>
          <p:cNvGraphicFramePr/>
          <p:nvPr/>
        </p:nvGraphicFramePr>
        <p:xfrm>
          <a:off x="260250" y="2904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276475"/>
                <a:gridCol w="1771650"/>
              </a:tblGrid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Normal Camera Resolution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2688x1520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Normal Camera FOV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104°x 57°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Normal Camera FPS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20 FPS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Normal Camera Size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109.9mm x 81mm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Normal Camera Weight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470g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" name="Google Shape;141;p19"/>
          <p:cNvGraphicFramePr/>
          <p:nvPr/>
        </p:nvGraphicFramePr>
        <p:xfrm>
          <a:off x="260250" y="2587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276475"/>
                <a:gridCol w="1771650"/>
              </a:tblGrid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 Camera Resolution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320x256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42" name="Google Shape;142;p19"/>
          <p:cNvGraphicFramePr/>
          <p:nvPr/>
        </p:nvGraphicFramePr>
        <p:xfrm>
          <a:off x="260250" y="45289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276475"/>
                <a:gridCol w="1771650"/>
              </a:tblGrid>
              <a:tr h="31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Thermal Camera FPS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32 FPS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43" name="Google Shape;143;p19"/>
          <p:cNvPicPr preferRelativeResize="0"/>
          <p:nvPr/>
        </p:nvPicPr>
        <p:blipFill rotWithShape="1">
          <a:blip r:embed="rId3">
            <a:alphaModFix/>
          </a:blip>
          <a:srcRect b="17581" l="0" r="0" t="26087"/>
          <a:stretch/>
        </p:blipFill>
        <p:spPr>
          <a:xfrm flipH="1">
            <a:off x="8570425" y="10475"/>
            <a:ext cx="573575" cy="698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82"/>
          <p:cNvSpPr txBox="1"/>
          <p:nvPr>
            <p:ph type="title"/>
          </p:nvPr>
        </p:nvSpPr>
        <p:spPr>
          <a:xfrm>
            <a:off x="145675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PCB Testing</a:t>
            </a:r>
            <a:endParaRPr/>
          </a:p>
        </p:txBody>
      </p:sp>
      <p:sp>
        <p:nvSpPr>
          <p:cNvPr id="608" name="Google Shape;608;p82"/>
          <p:cNvSpPr txBox="1"/>
          <p:nvPr>
            <p:ph idx="1" type="body"/>
          </p:nvPr>
        </p:nvSpPr>
        <p:spPr>
          <a:xfrm>
            <a:off x="3560700" y="1229875"/>
            <a:ext cx="5271600" cy="333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Power regulation is functional and is able to power all connected devices and IC’s. 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Basic </a:t>
            </a:r>
            <a:r>
              <a:rPr lang="en">
                <a:solidFill>
                  <a:schemeClr val="accent2"/>
                </a:solidFill>
              </a:rPr>
              <a:t>functionality testing is complete for all on-board and external sensors.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Drivers are written for all on-board sensors.</a:t>
            </a:r>
            <a:endParaRPr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>
              <a:solidFill>
                <a:schemeClr val="accent2"/>
              </a:solidFill>
            </a:endParaRPr>
          </a:p>
        </p:txBody>
      </p:sp>
      <p:pic>
        <p:nvPicPr>
          <p:cNvPr id="609" name="Google Shape;609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675" y="1017800"/>
            <a:ext cx="3255897" cy="3519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82"/>
          <p:cNvPicPr preferRelativeResize="0"/>
          <p:nvPr/>
        </p:nvPicPr>
        <p:blipFill rotWithShape="1">
          <a:blip r:embed="rId4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83"/>
          <p:cNvSpPr txBox="1"/>
          <p:nvPr>
            <p:ph type="title"/>
          </p:nvPr>
        </p:nvSpPr>
        <p:spPr>
          <a:xfrm>
            <a:off x="265500" y="1789500"/>
            <a:ext cx="4045200" cy="1564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Administrative Documentation</a:t>
            </a:r>
            <a:endParaRPr/>
          </a:p>
        </p:txBody>
      </p:sp>
      <p:sp>
        <p:nvSpPr>
          <p:cNvPr id="616" name="Google Shape;616;p83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Following Slides Discuss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Bill of Materials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Distribution of Work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Future Schedule</a:t>
            </a:r>
            <a:endParaRPr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84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Bill of Materials</a:t>
            </a:r>
            <a:endParaRPr/>
          </a:p>
        </p:txBody>
      </p:sp>
      <p:pic>
        <p:nvPicPr>
          <p:cNvPr id="622" name="Google Shape;622;p84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3" name="Google Shape;623;p8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6788" y="1332326"/>
            <a:ext cx="8570424" cy="22863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" name="Google Shape;624;p8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15850" y="3697575"/>
            <a:ext cx="1741350" cy="17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8" name="Shape 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Google Shape;629;p85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ECE Team Distribution of Work</a:t>
            </a:r>
            <a:endParaRPr/>
          </a:p>
        </p:txBody>
      </p:sp>
      <p:graphicFrame>
        <p:nvGraphicFramePr>
          <p:cNvPr id="630" name="Google Shape;630;p85"/>
          <p:cNvGraphicFramePr/>
          <p:nvPr/>
        </p:nvGraphicFramePr>
        <p:xfrm>
          <a:off x="1600200" y="997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{7BD71B92-8A8E-4ED5-BB07-498D97D787D9}</a:tableStyleId>
              </a:tblPr>
              <a:tblGrid>
                <a:gridCol w="1257300"/>
                <a:gridCol w="2647950"/>
                <a:gridCol w="2038350"/>
              </a:tblGrid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Name / Major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2B61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Primary Responsibilities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2B61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Secondary Responsibilities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2B6183"/>
                    </a:solidFill>
                  </a:tcPr>
                </a:tc>
              </a:tr>
              <a:tr h="279400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Kate Archibald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Electrical Engineering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PSU Design and Implementation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PCB Design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Motors and Motor Controls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Autonomous Software Implementation (Hardware)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Administrative Documentation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Component Installation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  <a:tr h="279400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Ethan Fluhr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Computer Engineering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Project Lead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Autonomous Software Implementation (Hardware)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PCB Design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Antenna and Communications Setup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MCU Selection and Implementation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GPS Setup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</a:tr>
              <a:tr h="279400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Abdul </a:t>
                      </a: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Memon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Computer Engineering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Autonomous Software Implementation (Software)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PSU Design and Implementation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Peripheral Software Implementation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Camera and Sensor Setup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chemeClr val="lt1"/>
                    </a:solidFill>
                  </a:tcPr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Website Design and Management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Component Installation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</a:tbl>
          </a:graphicData>
        </a:graphic>
      </p:graphicFrame>
      <p:pic>
        <p:nvPicPr>
          <p:cNvPr id="631" name="Google Shape;631;p85"/>
          <p:cNvPicPr preferRelativeResize="0"/>
          <p:nvPr/>
        </p:nvPicPr>
        <p:blipFill rotWithShape="1">
          <a:blip r:embed="rId3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5" name="Shape 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Google Shape;636;p86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MAE Team Distribution of Work</a:t>
            </a:r>
            <a:endParaRPr/>
          </a:p>
        </p:txBody>
      </p:sp>
      <p:graphicFrame>
        <p:nvGraphicFramePr>
          <p:cNvPr id="637" name="Google Shape;637;p86"/>
          <p:cNvGraphicFramePr/>
          <p:nvPr/>
        </p:nvGraphicFramePr>
        <p:xfrm>
          <a:off x="1600200" y="1229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{7BD71B92-8A8E-4ED5-BB07-498D97D787D9}</a:tableStyleId>
              </a:tblPr>
              <a:tblGrid>
                <a:gridCol w="1257300"/>
                <a:gridCol w="2647950"/>
                <a:gridCol w="2038350"/>
              </a:tblGrid>
              <a:tr h="1270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Name / Major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2B61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Primary Responsibilities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2B618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rgbClr val="FFFFFF"/>
                          </a:solidFill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Secondary Responsibilities</a:t>
                      </a:r>
                      <a:endParaRPr sz="1200">
                        <a:solidFill>
                          <a:srgbClr val="FFFFFF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>
                    <a:solidFill>
                      <a:srgbClr val="2B6183"/>
                    </a:solidFill>
                  </a:tcPr>
                </a:tc>
              </a:tr>
              <a:tr h="451475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Badr Binafif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Aerospace Engineering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Aerospace Systems Verification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Parts Research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FFFFFF"/>
                    </a:solidFill>
                  </a:tcPr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Structural Design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Safety Mechanisms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Flight Dynamics Analysis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Budget Analysis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</a:tr>
              <a:tr h="279400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Nawaf Aljudaybi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Aerospace Engineering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CAD Airframe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Safety Mechanisms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  <a:tr h="21335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Material Selection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Prototype Fabrication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/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Flight Dynamics Analysis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Budget Analysis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  <a:tr h="279400">
                <a:tc rowSpan="3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Collin Sumner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Mechanical Engineering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Propulsion System Design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Testing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FFFFFF"/>
                    </a:solidFill>
                  </a:tcPr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Compliance with Standards 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Prototype Fabrication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C6E6F6"/>
                    </a:solidFill>
                  </a:tcPr>
                </a:tc>
              </a:tr>
              <a:tr h="279400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CAD Airframe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Times New Roman"/>
                          <a:ea typeface="Times New Roman"/>
                          <a:cs typeface="Times New Roman"/>
                          <a:sym typeface="Times New Roman"/>
                        </a:rPr>
                        <a:t>Safety Mechanisms</a:t>
                      </a:r>
                      <a:endParaRPr sz="1200"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T="63500" marB="63500" marR="63500" marL="63500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2" name="Google Shape;642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4675" y="0"/>
            <a:ext cx="6540333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43" name="Google Shape;643;p8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Future Schedule</a:t>
            </a:r>
            <a:endParaRPr/>
          </a:p>
        </p:txBody>
      </p:sp>
      <p:pic>
        <p:nvPicPr>
          <p:cNvPr id="644" name="Google Shape;644;p87"/>
          <p:cNvPicPr preferRelativeResize="0"/>
          <p:nvPr/>
        </p:nvPicPr>
        <p:blipFill rotWithShape="1">
          <a:blip r:embed="rId4">
            <a:alphaModFix/>
          </a:blip>
          <a:srcRect b="0" l="21221" r="23167" t="0"/>
          <a:stretch/>
        </p:blipFill>
        <p:spPr>
          <a:xfrm>
            <a:off x="8570425" y="-12"/>
            <a:ext cx="573575" cy="687600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87"/>
          <p:cNvSpPr txBox="1"/>
          <p:nvPr/>
        </p:nvSpPr>
        <p:spPr>
          <a:xfrm>
            <a:off x="0" y="1160750"/>
            <a:ext cx="2357700" cy="3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With recent completion of 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chassis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customization, component installation and 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calibration is next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</a:pP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Rev 2 will be ordered once first flight test is complete to avoid Rev 3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0"/>
          <p:cNvSpPr txBox="1"/>
          <p:nvPr>
            <p:ph type="title"/>
          </p:nvPr>
        </p:nvSpPr>
        <p:spPr>
          <a:xfrm>
            <a:off x="260250" y="10475"/>
            <a:ext cx="8623500" cy="60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Engineering Specifications Continued</a:t>
            </a:r>
            <a:endParaRPr/>
          </a:p>
        </p:txBody>
      </p:sp>
      <p:graphicFrame>
        <p:nvGraphicFramePr>
          <p:cNvPr id="149" name="Google Shape;149;p20"/>
          <p:cNvGraphicFramePr/>
          <p:nvPr/>
        </p:nvGraphicFramePr>
        <p:xfrm>
          <a:off x="260250" y="618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266950"/>
                <a:gridCol w="1762125"/>
              </a:tblGrid>
              <a:tr h="288175"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Battery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 hMerge="1"/>
              </a:tr>
              <a:tr h="264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Maximum Current Draw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54 to 77 amps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2706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Minimum Voltage Input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Approximately 22V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060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Flight Time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Approximately 13 min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" name="Google Shape;150;p20"/>
          <p:cNvGraphicFramePr/>
          <p:nvPr/>
        </p:nvGraphicFramePr>
        <p:xfrm>
          <a:off x="255488" y="204500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271100"/>
                <a:gridCol w="1767500"/>
              </a:tblGrid>
              <a:tr h="190500"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Motors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 hMerge="1"/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 Speed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Approximately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400 KV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 Current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Approximately 45A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Thrust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Approximately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2.5kg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 Size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47.5mm (d) x 37.5mm (l)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Motor Weight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165g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1" name="Google Shape;151;p20"/>
          <p:cNvGraphicFramePr/>
          <p:nvPr/>
        </p:nvGraphicFramePr>
        <p:xfrm>
          <a:off x="4572000" y="1288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{18769DB6-BB35-4E42-B7DB-7D53570851E7}</a:tableStyleId>
              </a:tblPr>
              <a:tblGrid>
                <a:gridCol w="2295525"/>
                <a:gridCol w="1905000"/>
              </a:tblGrid>
              <a:tr h="209550">
                <a:tc gridSpan="2"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000">
                          <a:solidFill>
                            <a:srgbClr val="FFFFFF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Performance</a:t>
                      </a:r>
                      <a:endParaRPr b="1" sz="1000">
                        <a:solidFill>
                          <a:srgbClr val="FFFFFF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156082"/>
                    </a:solidFill>
                  </a:tcPr>
                </a:tc>
                <a:tc hMerge="1"/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Frame size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700mm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takeoff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 weight 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3268g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Hover time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23.1 (min)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Specific Thrust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7.47 g/W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Max speed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56 km/h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0E6F5"/>
                    </a:solidFill>
                  </a:tcPr>
                </a:tc>
              </a:tr>
              <a:tr h="3238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Range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L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5280m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>
                          <a:solidFill>
                            <a:schemeClr val="dk1"/>
                          </a:solidFill>
                          <a:latin typeface="Roboto"/>
                          <a:ea typeface="Roboto"/>
                          <a:cs typeface="Roboto"/>
                          <a:sym typeface="Roboto"/>
                        </a:rPr>
                        <a:t> </a:t>
                      </a:r>
                      <a:endParaRPr sz="900">
                        <a:solidFill>
                          <a:schemeClr val="dk1"/>
                        </a:solidFill>
                        <a:latin typeface="Roboto"/>
                        <a:ea typeface="Roboto"/>
                        <a:cs typeface="Roboto"/>
                        <a:sym typeface="Roboto"/>
                      </a:endParaRPr>
                    </a:p>
                  </a:txBody>
                  <a:tcPr marT="91425" marB="91425" marR="91425" marL="91425">
                    <a:lnR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0575">
                      <a:solidFill>
                        <a:srgbClr val="44B3E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52" name="Google Shape;152;p20"/>
          <p:cNvPicPr preferRelativeResize="0"/>
          <p:nvPr/>
        </p:nvPicPr>
        <p:blipFill rotWithShape="1">
          <a:blip r:embed="rId3">
            <a:alphaModFix/>
          </a:blip>
          <a:srcRect b="17581" l="0" r="0" t="26087"/>
          <a:stretch/>
        </p:blipFill>
        <p:spPr>
          <a:xfrm flipH="1">
            <a:off x="8570425" y="0"/>
            <a:ext cx="573575" cy="6984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/>
          <p:nvPr>
            <p:ph idx="1" type="body"/>
          </p:nvPr>
        </p:nvSpPr>
        <p:spPr>
          <a:xfrm>
            <a:off x="5295800" y="197125"/>
            <a:ext cx="3578100" cy="461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</a:rPr>
              <a:t>Hardware Block Diagram</a:t>
            </a:r>
            <a:endParaRPr sz="16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accent2"/>
              </a:solidFill>
            </a:endParaRPr>
          </a:p>
          <a:p>
            <a:pPr indent="-330200" lvl="0" marL="457200" rtl="0" algn="l">
              <a:spcBef>
                <a:spcPts val="1200"/>
              </a:spcBef>
              <a:spcAft>
                <a:spcPts val="0"/>
              </a:spcAft>
              <a:buClr>
                <a:schemeClr val="accent2"/>
              </a:buClr>
              <a:buSzPts val="1600"/>
              <a:buChar char="-"/>
            </a:pPr>
            <a:r>
              <a:rPr lang="en" sz="1600">
                <a:solidFill>
                  <a:schemeClr val="accent2"/>
                </a:solidFill>
              </a:rPr>
              <a:t>All located on X-frame quadcopter drone chassis</a:t>
            </a:r>
            <a:endParaRPr sz="16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accent2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accent2"/>
              </a:solidFill>
            </a:endParaRPr>
          </a:p>
        </p:txBody>
      </p:sp>
      <p:pic>
        <p:nvPicPr>
          <p:cNvPr id="158" name="Google Shape;15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29800"/>
            <a:ext cx="5000623" cy="4749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21"/>
          <p:cNvPicPr preferRelativeResize="0"/>
          <p:nvPr/>
        </p:nvPicPr>
        <p:blipFill rotWithShape="1">
          <a:blip r:embed="rId4">
            <a:alphaModFix/>
          </a:blip>
          <a:srcRect b="0" l="0" r="0" t="10185"/>
          <a:stretch/>
        </p:blipFill>
        <p:spPr>
          <a:xfrm>
            <a:off x="8570424" y="0"/>
            <a:ext cx="573574" cy="687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